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256" r:id="rId2"/>
    <p:sldId id="823" r:id="rId3"/>
    <p:sldId id="582" r:id="rId4"/>
    <p:sldId id="1025" r:id="rId5"/>
    <p:sldId id="583" r:id="rId6"/>
    <p:sldId id="589" r:id="rId7"/>
    <p:sldId id="587" r:id="rId8"/>
    <p:sldId id="591" r:id="rId9"/>
    <p:sldId id="596" r:id="rId10"/>
    <p:sldId id="592" r:id="rId11"/>
    <p:sldId id="625" r:id="rId12"/>
    <p:sldId id="626" r:id="rId13"/>
    <p:sldId id="627" r:id="rId14"/>
    <p:sldId id="585" r:id="rId15"/>
    <p:sldId id="588" r:id="rId16"/>
    <p:sldId id="586" r:id="rId17"/>
    <p:sldId id="1026" r:id="rId18"/>
    <p:sldId id="597" r:id="rId19"/>
    <p:sldId id="599" r:id="rId20"/>
    <p:sldId id="598" r:id="rId21"/>
    <p:sldId id="600" r:id="rId22"/>
    <p:sldId id="825" r:id="rId23"/>
    <p:sldId id="605" r:id="rId24"/>
    <p:sldId id="606" r:id="rId25"/>
    <p:sldId id="607" r:id="rId26"/>
    <p:sldId id="608" r:id="rId27"/>
    <p:sldId id="829" r:id="rId28"/>
    <p:sldId id="609" r:id="rId29"/>
    <p:sldId id="610" r:id="rId30"/>
    <p:sldId id="611" r:id="rId31"/>
    <p:sldId id="615" r:id="rId32"/>
    <p:sldId id="616" r:id="rId33"/>
    <p:sldId id="617" r:id="rId34"/>
    <p:sldId id="618" r:id="rId35"/>
    <p:sldId id="613" r:id="rId36"/>
    <p:sldId id="614" r:id="rId37"/>
    <p:sldId id="826" r:id="rId38"/>
    <p:sldId id="621" r:id="rId39"/>
    <p:sldId id="622" r:id="rId40"/>
    <p:sldId id="630" r:id="rId41"/>
    <p:sldId id="623" r:id="rId42"/>
    <p:sldId id="629" r:id="rId43"/>
    <p:sldId id="624" r:id="rId44"/>
    <p:sldId id="662" r:id="rId45"/>
    <p:sldId id="663" r:id="rId46"/>
    <p:sldId id="664" r:id="rId47"/>
    <p:sldId id="642" r:id="rId48"/>
    <p:sldId id="643" r:id="rId49"/>
    <p:sldId id="601" r:id="rId50"/>
    <p:sldId id="602" r:id="rId51"/>
    <p:sldId id="656" r:id="rId52"/>
    <p:sldId id="657" r:id="rId53"/>
    <p:sldId id="658" r:id="rId54"/>
    <p:sldId id="603" r:id="rId55"/>
    <p:sldId id="832" r:id="rId56"/>
    <p:sldId id="645" r:id="rId57"/>
    <p:sldId id="646" r:id="rId58"/>
    <p:sldId id="604" r:id="rId59"/>
    <p:sldId id="639" r:id="rId60"/>
    <p:sldId id="652" r:id="rId61"/>
    <p:sldId id="640" r:id="rId62"/>
    <p:sldId id="653" r:id="rId63"/>
    <p:sldId id="654" r:id="rId64"/>
    <p:sldId id="647" r:id="rId65"/>
    <p:sldId id="648" r:id="rId66"/>
    <p:sldId id="649" r:id="rId67"/>
    <p:sldId id="650" r:id="rId68"/>
    <p:sldId id="651" r:id="rId69"/>
    <p:sldId id="1027" r:id="rId70"/>
    <p:sldId id="1028" r:id="rId71"/>
    <p:sldId id="620" r:id="rId72"/>
    <p:sldId id="1172" r:id="rId73"/>
    <p:sldId id="1176" r:id="rId74"/>
    <p:sldId id="1177" r:id="rId75"/>
    <p:sldId id="1181" r:id="rId76"/>
    <p:sldId id="1173" r:id="rId77"/>
    <p:sldId id="1174" r:id="rId78"/>
    <p:sldId id="1175" r:id="rId79"/>
    <p:sldId id="1178" r:id="rId80"/>
    <p:sldId id="1179" r:id="rId81"/>
    <p:sldId id="1180" r:id="rId82"/>
    <p:sldId id="1182" r:id="rId83"/>
    <p:sldId id="1183" r:id="rId84"/>
    <p:sldId id="1185" r:id="rId85"/>
    <p:sldId id="1184" r:id="rId86"/>
  </p:sldIdLst>
  <p:sldSz cx="12192000" cy="6858000"/>
  <p:notesSz cx="6858000" cy="9144000"/>
  <p:custDataLst>
    <p:tags r:id="rId8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7594"/>
    <p:restoredTop sz="92905"/>
  </p:normalViewPr>
  <p:slideViewPr>
    <p:cSldViewPr snapToGrid="0" snapToObjects="1">
      <p:cViewPr varScale="1">
        <p:scale>
          <a:sx n="113" d="100"/>
          <a:sy n="113" d="100"/>
        </p:scale>
        <p:origin x="120" y="182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C7CE-492D-394B-822C-667E1136F92E}" type="datetimeFigureOut">
              <a:rPr kumimoji="1" lang="zh-CN" altLang="en-US" smtClean="0">
                <a:latin typeface="Arial Unicode MS" panose="020B0604020202020204" charset="-122"/>
              </a:rPr>
              <a:t>2024/5/13</a:t>
            </a:fld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AEFD7-24FF-0643-8163-9193A57FD3AE}" type="slidenum">
              <a:rPr kumimoji="1" lang="zh-CN" altLang="en-US" smtClean="0">
                <a:latin typeface="Arial Unicode MS" panose="020B0604020202020204" charset="-122"/>
              </a:rPr>
              <a:t>‹#›</a:t>
            </a:fld>
            <a:endParaRPr kumimoji="1" lang="zh-CN" altLang="en-US" dirty="0">
              <a:latin typeface="Arial Unicode MS" panose="020B0604020202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Unicode MS" panose="020B0604020202020204" charset="-122"/>
              </a:defRPr>
            </a:lvl1pPr>
          </a:lstStyle>
          <a:p>
            <a:fld id="{74853864-070D-C64A-8C63-6C57D1B54013}" type="datetimeFigureOut">
              <a:rPr kumimoji="1" lang="zh-CN" altLang="en-US" smtClean="0"/>
              <a:t>2024/5/13</a:t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Unicode MS" panose="020B0604020202020204" charset="-122"/>
              </a:defRPr>
            </a:lvl1pPr>
          </a:lstStyle>
          <a:p>
            <a:fld id="{CF4035C6-5567-304A-800F-373F0C17E261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70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579024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MED5018: Introduction to biomedical Python programming</a:t>
            </a:r>
            <a:br>
              <a:rPr kumimoji="1" lang="en-US" altLang="zh-CN" dirty="0"/>
            </a:b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47024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0" i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1: Introduction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  <a:t>2024/5/13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ADDSADA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1pPr>
            <a:lvl2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2pPr>
            <a:lvl3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3pPr>
            <a:lvl4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4pPr>
            <a:lvl5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  <a:t>2024/5/13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  <a:t>2024/5/13</a:t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Av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fld id="{07DCB4EE-2935-D548-BB1C-287FC0414618}" type="datetimeFigureOut">
              <a:rPr kumimoji="1" lang="zh-CN" altLang="en-US" smtClean="0"/>
              <a:t>2024/5/13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fld id="{76AFBFFF-4DB9-4D40-9D08-8646D0DA41EC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Arial Unicode MS" panose="020B060402020202020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index.html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atplotlib.org/stable/gallery/index.html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_as_gen/matplotlib.pyplot.html#module-matplotlib.pyplo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plotlib.org/stable/api/figure_api.html#matplotlib.figure.Figure.add_subplot" TargetMode="External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CS112: Introduction to Python programming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Week 13: </a:t>
            </a:r>
            <a:r>
              <a:rPr lang="en-US" altLang="zh-CN" dirty="0"/>
              <a:t>Data Visualization I - Matplotlib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716" y="198939"/>
            <a:ext cx="10515600" cy="1325563"/>
          </a:xfrm>
        </p:spPr>
        <p:txBody>
          <a:bodyPr/>
          <a:lstStyle/>
          <a:p>
            <a:r>
              <a:rPr lang="en-US" altLang="zh-CN" dirty="0"/>
              <a:t>Adding axes to Figure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86072" y="1797212"/>
            <a:ext cx="42498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add_axes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kumimoji="1" lang="en-US" altLang="zh-CN" sz="2800" dirty="0">
                <a:latin typeface="Arial Unicode MS" panose="020B0604020202020204" charset="-122"/>
              </a:rPr>
              <a:t>(</a:t>
            </a:r>
            <a:r>
              <a:rPr kumimoji="1" lang="en-US" altLang="zh-CN" sz="2800" dirty="0" err="1">
                <a:latin typeface="Arial Unicode MS" panose="020B0604020202020204" charset="-122"/>
              </a:rPr>
              <a:t>rect</a:t>
            </a:r>
            <a:r>
              <a:rPr kumimoji="1" lang="en-US" altLang="zh-CN" sz="2800" dirty="0">
                <a:latin typeface="Arial Unicode MS" panose="020B0604020202020204" charset="-122"/>
              </a:rPr>
              <a:t>)</a:t>
            </a:r>
          </a:p>
          <a:p>
            <a:r>
              <a:rPr lang="en-US" altLang="zh-CN" sz="2800" dirty="0"/>
              <a:t>Add an axes to the figure.</a:t>
            </a:r>
            <a:r>
              <a:rPr kumimoji="1" lang="en-US" altLang="zh-CN" sz="2800" dirty="0">
                <a:latin typeface="Arial Unicode MS" panose="020B0604020202020204" charset="-122"/>
              </a:rPr>
              <a:t> </a:t>
            </a:r>
            <a:endParaRPr kumimoji="1" lang="zh-CN" altLang="en-US" sz="2800" dirty="0"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6072" y="2881043"/>
            <a:ext cx="51482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rect</a:t>
            </a:r>
            <a:r>
              <a:rPr lang="en-US" altLang="zh-CN" sz="2000" dirty="0">
                <a:latin typeface="Arial Unicode MS" panose="020B0604020202020204" charset="-122"/>
              </a:rPr>
              <a:t>: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The dimensions [left, bottom, width, height] of the new axes. All quantities are in fractions of figure width and height.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2966" y="4589605"/>
            <a:ext cx="3598984" cy="1887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01006" y="4140312"/>
            <a:ext cx="1059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 Unicode MS" panose="020B0604020202020204" charset="-122"/>
              </a:rPr>
              <a:t>Figure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016" y="647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12264" y="65569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6016" y="442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89" y="977273"/>
            <a:ext cx="4863069" cy="55693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716" y="198939"/>
            <a:ext cx="10515600" cy="1325563"/>
          </a:xfrm>
        </p:spPr>
        <p:txBody>
          <a:bodyPr/>
          <a:lstStyle/>
          <a:p>
            <a:r>
              <a:rPr lang="en-US" altLang="zh-CN" dirty="0"/>
              <a:t>Adding axes to Figure</a:t>
            </a:r>
          </a:p>
        </p:txBody>
      </p:sp>
      <p:sp>
        <p:nvSpPr>
          <p:cNvPr id="11" name="矩形 10"/>
          <p:cNvSpPr/>
          <p:nvPr/>
        </p:nvSpPr>
        <p:spPr>
          <a:xfrm>
            <a:off x="586072" y="2881043"/>
            <a:ext cx="514826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rect</a:t>
            </a:r>
            <a:r>
              <a:rPr lang="en-US" altLang="zh-CN" sz="2000" dirty="0">
                <a:latin typeface="Arial Unicode MS" panose="020B0604020202020204" charset="-122"/>
              </a:rPr>
              <a:t>: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The dimensions [left, bottom, width, height] of the new axes. All quantities are in fractions of figure width and height.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92966" y="4589605"/>
            <a:ext cx="3598984" cy="18874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01006" y="4140312"/>
            <a:ext cx="1059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 Unicode MS" panose="020B0604020202020204" charset="-122"/>
              </a:rPr>
              <a:t>Figure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6016" y="647702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312264" y="655698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6016" y="442471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785" y="526831"/>
            <a:ext cx="6078154" cy="61322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6072" y="1797212"/>
            <a:ext cx="44230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add_axes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kumimoji="1" lang="en-US" altLang="zh-CN" sz="2800" dirty="0">
                <a:latin typeface="Arial Unicode MS" panose="020B0604020202020204" charset="-122"/>
              </a:rPr>
              <a:t>(</a:t>
            </a:r>
            <a:r>
              <a:rPr kumimoji="1" lang="en-US" altLang="zh-CN" sz="2800" dirty="0" err="1">
                <a:latin typeface="Arial Unicode MS" panose="020B0604020202020204" charset="-122"/>
              </a:rPr>
              <a:t>rect</a:t>
            </a:r>
            <a:r>
              <a:rPr kumimoji="1" lang="en-US" altLang="zh-CN" sz="2800" dirty="0">
                <a:latin typeface="Arial Unicode MS" panose="020B0604020202020204" charset="-122"/>
              </a:rPr>
              <a:t>)</a:t>
            </a:r>
          </a:p>
          <a:p>
            <a:r>
              <a:rPr lang="en-US" altLang="zh-CN" sz="2800" dirty="0"/>
              <a:t>Add an axes to the figure.</a:t>
            </a:r>
            <a:r>
              <a:rPr kumimoji="1" lang="en-US" altLang="zh-CN" sz="2800" dirty="0">
                <a:latin typeface="Arial Unicode MS" panose="020B0604020202020204" charset="-122"/>
              </a:rPr>
              <a:t> c</a:t>
            </a:r>
            <a:endParaRPr kumimoji="1" lang="zh-CN" altLang="en-US" sz="28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716" y="198939"/>
            <a:ext cx="10515600" cy="1325563"/>
          </a:xfrm>
        </p:spPr>
        <p:txBody>
          <a:bodyPr/>
          <a:lstStyle/>
          <a:p>
            <a:r>
              <a:rPr lang="en-US" altLang="zh-CN" dirty="0"/>
              <a:t>Adding axes to Figure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516" y="1744738"/>
            <a:ext cx="5989119" cy="36019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069" y="1744738"/>
            <a:ext cx="5518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plt.subplots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nrows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=1,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ncols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=1)</a:t>
            </a:r>
          </a:p>
          <a:p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800" b="1" dirty="0">
                <a:latin typeface="Arial Unicode MS" panose="020B0604020202020204" charset="-122"/>
              </a:rPr>
              <a:t>Create a figure and a set of subplots axes;</a:t>
            </a:r>
          </a:p>
          <a:p>
            <a:r>
              <a:rPr kumimoji="1" lang="en-US" altLang="zh-CN" sz="2800" b="1" dirty="0">
                <a:latin typeface="Arial Unicode MS" panose="020B0604020202020204" charset="-122"/>
              </a:rPr>
              <a:t>Return a Figure and Axes</a:t>
            </a:r>
            <a:endParaRPr kumimoji="1" lang="zh-CN" altLang="en-US" sz="28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2716" y="198939"/>
            <a:ext cx="10515600" cy="1325563"/>
          </a:xfrm>
        </p:spPr>
        <p:txBody>
          <a:bodyPr/>
          <a:lstStyle/>
          <a:p>
            <a:r>
              <a:rPr lang="en-US" altLang="zh-CN" dirty="0"/>
              <a:t>Adding axes to Figure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64" y="1744738"/>
            <a:ext cx="5938921" cy="44327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3069" y="1744738"/>
            <a:ext cx="55187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plt.subplots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nrows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=1,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ncols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=1)</a:t>
            </a:r>
          </a:p>
          <a:p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800" b="1" dirty="0">
                <a:latin typeface="Arial Unicode MS" panose="020B0604020202020204" charset="-122"/>
              </a:rPr>
              <a:t>Create a figure and a set of subplots axes;</a:t>
            </a:r>
          </a:p>
          <a:p>
            <a:r>
              <a:rPr kumimoji="1" lang="en-US" altLang="zh-CN" sz="2800" b="1" dirty="0">
                <a:latin typeface="Arial Unicode MS" panose="020B0604020202020204" charset="-122"/>
              </a:rPr>
              <a:t>Return a Figure and Axes</a:t>
            </a:r>
            <a:endParaRPr kumimoji="1" lang="zh-CN" altLang="en-US" sz="28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Axes: Types of Plots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91232" y="1420901"/>
          <a:ext cx="8083842" cy="5102454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4041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79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</a:rPr>
                        <a:t>Function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zh-CN" sz="2000" dirty="0">
                        <a:effectLst/>
                        <a:latin typeface="Arial Unicode MS" panose="020B0604020202020204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</a:rPr>
                        <a:t>Description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zh-CN" sz="2000" dirty="0">
                        <a:effectLst/>
                        <a:latin typeface="Arial Unicode MS" panose="020B0604020202020204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Bar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bar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Barh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horizontal bar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Boxplot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box and whisker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Hist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a histogram.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hist2d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2D histogram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Pie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a pie chart.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7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Plot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lines and/or markers to the Axes.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Polar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Make a polar plot.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Scatter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scatter plot of x vs y.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Stackplot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Draws a stacked area plot.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Stem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Create a stem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Step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step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Quiver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Plot a 2-D field of arrows.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Axes: Types of Plots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4298"/>
            <a:ext cx="7199094" cy="53937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64853" y="1229023"/>
            <a:ext cx="668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rial Unicode MS" panose="020B0604020202020204" charset="-122"/>
                <a:hlinkClick r:id="rId4"/>
              </a:rPr>
              <a:t>https://matplotlib.org/stable/gallery/index.html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4572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227" y="2012496"/>
            <a:ext cx="10834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plot (x, y, </a:t>
            </a:r>
            <a:r>
              <a:rPr lang="en-US" altLang="zh-CN" sz="28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fmt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227" y="2534359"/>
            <a:ext cx="87475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x, y </a:t>
            </a:r>
            <a:r>
              <a:rPr lang="en-US" altLang="zh-CN" sz="2000" dirty="0">
                <a:latin typeface="Arial Unicode MS" panose="020B0604020202020204" charset="-122"/>
              </a:rPr>
              <a:t>: array-like. The horizontal / vertical coordinates of the data points.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9470" y="2903691"/>
            <a:ext cx="6663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fmt</a:t>
            </a:r>
            <a:r>
              <a:rPr lang="en-US" altLang="zh-CN" sz="2000" dirty="0">
                <a:latin typeface="Arial Unicode MS" panose="020B0604020202020204" charset="-122"/>
              </a:rPr>
              <a:t> : str, optional; A format string, e.g. '</a:t>
            </a:r>
            <a:r>
              <a:rPr lang="en-US" altLang="zh-CN" sz="2000" dirty="0" err="1">
                <a:latin typeface="Arial Unicode MS" panose="020B0604020202020204" charset="-122"/>
              </a:rPr>
              <a:t>ro</a:t>
            </a:r>
            <a:r>
              <a:rPr lang="en-US" altLang="zh-CN" sz="2000" dirty="0">
                <a:latin typeface="Arial Unicode MS" panose="020B0604020202020204" charset="-122"/>
              </a:rPr>
              <a:t>' for red circles.</a:t>
            </a:r>
          </a:p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        color, marker,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linestyle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linewidth,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markersize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354133" y="3995767"/>
          <a:ext cx="2612877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8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9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Character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Color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‘b’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Blue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‘g’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Green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‘r’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Red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‘c’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Cyan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‘m’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Magenta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‘y’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Yellow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‘k’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Black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‘w’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White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3416118" y="3980595"/>
          <a:ext cx="4154576" cy="2514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7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Character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Verdana,Bold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</a:rPr>
                        <a:t>Description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Verdana,Bold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‘</a:t>
                      </a:r>
                      <a:r>
                        <a:rPr lang="en-US" altLang="zh-CN" sz="2000" u="none" strike="noStrike">
                          <a:effectLst/>
                        </a:rPr>
                        <a:t>.’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Point marker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‘o’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Circle marker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‘x’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X marker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‘D’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Diamond marker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‘H’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Hexagon marker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‘s’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Square marker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‘</a:t>
                      </a:r>
                      <a:r>
                        <a:rPr lang="en-US" altLang="zh-CN" sz="2000" u="none" strike="noStrike">
                          <a:effectLst/>
                        </a:rPr>
                        <a:t>+’ 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Plus marker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Verdana" panose="020B0604030504040204" pitchFamily="34" charset="0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044708" y="4406529"/>
          <a:ext cx="2945292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Character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Description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Solid line 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Dashed line 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Dash-dot line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: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Dotted line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53410" y="3609634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 Unicode MS" panose="020B0604020202020204" charset="-122"/>
              </a:rPr>
              <a:t>Color code</a:t>
            </a:r>
            <a:endParaRPr kumimoji="1" lang="zh-CN" altLang="en-US" sz="2000" b="1" dirty="0">
              <a:latin typeface="Arial Unicode MS" panose="020B0604020202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16118" y="3624998"/>
            <a:ext cx="9717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Arial Unicode MS" panose="020B0604020202020204" charset="-122"/>
              </a:rPr>
              <a:t>marker</a:t>
            </a:r>
            <a:endParaRPr kumimoji="1" lang="zh-CN" altLang="en-US" sz="2000" b="1" dirty="0">
              <a:latin typeface="Arial Unicode MS" panose="020B0604020202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044708" y="357303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 Unicode MS" panose="020B0604020202020204" charset="-122"/>
              </a:rPr>
              <a:t>linestyle</a:t>
            </a:r>
            <a:endParaRPr kumimoji="1" lang="zh-CN" altLang="en-US" sz="20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0" y="2263778"/>
            <a:ext cx="1083468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matplotlib colors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8044708" y="4406529"/>
          <a:ext cx="2945292" cy="18764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726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26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Character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Description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Solid line 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--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Dashed line 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Unicode MS" panose="020B0604020202020204" charset="-122"/>
                          <a:ea typeface="等线" panose="02010600030101010101" charset="-122"/>
                        </a:rPr>
                        <a:t>-.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Dash-dot line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: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Dotted line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8044708" y="3573032"/>
            <a:ext cx="11176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latin typeface="Arial Unicode MS" panose="020B0604020202020204" charset="-122"/>
              </a:rPr>
              <a:t>linestyle</a:t>
            </a:r>
            <a:endParaRPr kumimoji="1" lang="zh-CN" altLang="en-US" sz="2000" b="1" dirty="0">
              <a:latin typeface="Arial Unicode MS" panose="020B0604020202020204" charset="-122"/>
            </a:endParaRPr>
          </a:p>
        </p:txBody>
      </p:sp>
      <p:pic>
        <p:nvPicPr>
          <p:cNvPr id="1026" name="Picture 2" descr="[matplotlib] 颜色设置及Matplotlib颜色对照表 - 知乎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270" y="0"/>
            <a:ext cx="6967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6338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8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3671"/>
          <a:stretch>
            <a:fillRect/>
          </a:stretch>
        </p:blipFill>
        <p:spPr>
          <a:xfrm>
            <a:off x="318521" y="2236717"/>
            <a:ext cx="7813108" cy="442718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6460" y="3429000"/>
            <a:ext cx="6663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fmt</a:t>
            </a:r>
            <a:r>
              <a:rPr lang="en-US" altLang="zh-CN" sz="2000" dirty="0">
                <a:latin typeface="Arial Unicode MS" panose="020B0604020202020204" charset="-122"/>
              </a:rPr>
              <a:t> : str, optional; A format string, e.g. '</a:t>
            </a:r>
            <a:r>
              <a:rPr lang="en-US" altLang="zh-CN" sz="2000" dirty="0" err="1">
                <a:latin typeface="Arial Unicode MS" panose="020B0604020202020204" charset="-122"/>
              </a:rPr>
              <a:t>ro</a:t>
            </a:r>
            <a:r>
              <a:rPr lang="en-US" altLang="zh-CN" sz="2000" dirty="0">
                <a:latin typeface="Arial Unicode MS" panose="020B0604020202020204" charset="-122"/>
              </a:rPr>
              <a:t>' for red circles.</a:t>
            </a:r>
          </a:p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        color, marker,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linestyle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linewidth,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markersize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6338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8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3616"/>
          <a:stretch>
            <a:fillRect/>
          </a:stretch>
        </p:blipFill>
        <p:spPr>
          <a:xfrm>
            <a:off x="623430" y="2300845"/>
            <a:ext cx="5472570" cy="447371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76460" y="3429000"/>
            <a:ext cx="6663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fmt</a:t>
            </a:r>
            <a:r>
              <a:rPr lang="en-US" altLang="zh-CN" sz="2000" dirty="0">
                <a:latin typeface="Arial Unicode MS" panose="020B0604020202020204" charset="-122"/>
              </a:rPr>
              <a:t> : str, optional; A format string, e.g. '</a:t>
            </a:r>
            <a:r>
              <a:rPr lang="en-US" altLang="zh-CN" sz="2000" dirty="0" err="1">
                <a:latin typeface="Arial Unicode MS" panose="020B0604020202020204" charset="-122"/>
              </a:rPr>
              <a:t>ro</a:t>
            </a:r>
            <a:r>
              <a:rPr lang="en-US" altLang="zh-CN" sz="2000" dirty="0">
                <a:latin typeface="Arial Unicode MS" panose="020B0604020202020204" charset="-122"/>
              </a:rPr>
              <a:t>' for red circles.</a:t>
            </a:r>
          </a:p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        color, marker,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linestyle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linewidth,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markersize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 Visualization</a:t>
            </a:r>
            <a:endParaRPr kumimoji="1"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484275" y="1524599"/>
            <a:ext cx="110926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The graphical representation of data – data visualization – is one of the most important tools for evaluating and understanding scientific data</a:t>
            </a:r>
          </a:p>
        </p:txBody>
      </p:sp>
      <p:sp>
        <p:nvSpPr>
          <p:cNvPr id="3" name="AutoShape 2" descr="https://pic2.zhimg.com/80/v2-4340df14a5a2add2cf3761ca6e931d4d_720w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8" name="Picture 4" descr="https://pic2.zhimg.com/v2-4340df14a5a2add2cf3761ca6e931d4d_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6" y="3339253"/>
            <a:ext cx="4045596" cy="2190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ic2.zhimg.com/v2-dbf7ca338bc40d77380993678d614bc5_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668" y="3251198"/>
            <a:ext cx="3343064" cy="252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ic4.zhimg.com/v2-58f10a86144970eea9f27176c2d82353_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265" y="3339253"/>
            <a:ext cx="3869479" cy="230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63385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800" dirty="0">
              <a:latin typeface="Arial Unicode MS" panose="020B0604020202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11569"/>
          <a:stretch>
            <a:fillRect/>
          </a:stretch>
        </p:blipFill>
        <p:spPr>
          <a:xfrm>
            <a:off x="623430" y="2274539"/>
            <a:ext cx="7557184" cy="43834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76460" y="3429000"/>
            <a:ext cx="6663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fmt</a:t>
            </a:r>
            <a:r>
              <a:rPr lang="en-US" altLang="zh-CN" sz="2000" dirty="0">
                <a:latin typeface="Arial Unicode MS" panose="020B0604020202020204" charset="-122"/>
              </a:rPr>
              <a:t> : str, optional; A format string, e.g. '</a:t>
            </a:r>
            <a:r>
              <a:rPr lang="en-US" altLang="zh-CN" sz="2000" dirty="0" err="1">
                <a:latin typeface="Arial Unicode MS" panose="020B0604020202020204" charset="-122"/>
              </a:rPr>
              <a:t>ro</a:t>
            </a:r>
            <a:r>
              <a:rPr lang="en-US" altLang="zh-CN" sz="2000" dirty="0">
                <a:latin typeface="Arial Unicode MS" panose="020B0604020202020204" charset="-122"/>
              </a:rPr>
              <a:t>' for red circles.</a:t>
            </a:r>
          </a:p>
          <a:p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        color, marker,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linestyle</a:t>
            </a:r>
            <a:r>
              <a:rPr lang="en-US" altLang="zh-CN" sz="20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linewidth, </a:t>
            </a:r>
            <a:r>
              <a:rPr lang="en-US" altLang="zh-CN" sz="20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markersize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8056" y="1589817"/>
            <a:ext cx="4948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5955" y="2780267"/>
            <a:ext cx="3767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Multiple lines on the same axes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2" y="3495005"/>
            <a:ext cx="4572085" cy="9357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t="9525"/>
          <a:stretch>
            <a:fillRect/>
          </a:stretch>
        </p:blipFill>
        <p:spPr>
          <a:xfrm>
            <a:off x="5291768" y="1106905"/>
            <a:ext cx="6405550" cy="571191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179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Figure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000" b="1" dirty="0">
                <a:solidFill>
                  <a:schemeClr val="accent2"/>
                </a:solidFill>
                <a:latin typeface="Arial Unicode MS" panose="020B0604020202020204" charset="-122"/>
              </a:rPr>
              <a:t>Axes</a:t>
            </a:r>
            <a:endParaRPr lang="zh-CN" altLang="en-US" sz="20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580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Axes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952874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ax.set_title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(label,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loc=None, pad=None, y=None)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/>
              <a:t>Set a title for the axes. </a:t>
            </a:r>
            <a:br>
              <a:rPr lang="en-US" altLang="zh-CN" sz="2000" b="1" dirty="0"/>
            </a:br>
            <a:endParaRPr lang="en-US" altLang="zh-CN" sz="2000" b="1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label</a:t>
            </a:r>
            <a:r>
              <a:rPr lang="en-US" altLang="zh-CN" sz="2000" dirty="0">
                <a:latin typeface="Arial Unicode MS" panose="020B0604020202020204" charset="-122"/>
              </a:rPr>
              <a:t> : str; Text to use for the title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latin typeface="Arial Unicode MS" panose="020B0604020202020204" charset="-122"/>
              </a:rPr>
              <a:t> : </a:t>
            </a:r>
            <a:r>
              <a:rPr lang="en-US" altLang="zh-CN" sz="2000" dirty="0" err="1">
                <a:latin typeface="Arial Unicode MS" panose="020B0604020202020204" charset="-122"/>
              </a:rPr>
              <a:t>dict</a:t>
            </a:r>
            <a:r>
              <a:rPr lang="en-US" altLang="zh-CN" sz="2000" dirty="0">
                <a:latin typeface="Arial Unicode MS" panose="020B0604020202020204" charset="-122"/>
              </a:rPr>
              <a:t>; A dictionary controlling the appearance of the title text, including '</a:t>
            </a:r>
            <a:r>
              <a:rPr lang="en-US" altLang="zh-CN" sz="2000" dirty="0" err="1">
                <a:latin typeface="Arial Unicode MS" panose="020B0604020202020204" charset="-122"/>
              </a:rPr>
              <a:t>fontsize</a:t>
            </a:r>
            <a:r>
              <a:rPr lang="en-US" altLang="zh-CN" sz="2000" dirty="0">
                <a:latin typeface="Arial Unicode MS" panose="020B0604020202020204" charset="-122"/>
              </a:rPr>
              <a:t>’ '</a:t>
            </a:r>
            <a:r>
              <a:rPr lang="en-US" altLang="zh-CN" sz="2000" dirty="0" err="1">
                <a:latin typeface="Arial Unicode MS" panose="020B0604020202020204" charset="-122"/>
              </a:rPr>
              <a:t>fontweight</a:t>
            </a:r>
            <a:r>
              <a:rPr lang="en-US" altLang="zh-CN" sz="2000" dirty="0">
                <a:latin typeface="Arial Unicode MS" panose="020B0604020202020204" charset="-122"/>
              </a:rPr>
              <a:t>’,  'color’, etc.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{'center', 'left', 'right’}.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y </a:t>
            </a:r>
            <a:r>
              <a:rPr lang="en-US" altLang="zh-CN" sz="2000" dirty="0">
                <a:latin typeface="Arial Unicode MS" panose="020B0604020202020204" charset="-122"/>
              </a:rPr>
              <a:t>: float, Vertical axes location for the title (1.0 is the top). If None (the default), y is determined automatically to avoid decorators on the axes.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pad</a:t>
            </a:r>
            <a:r>
              <a:rPr lang="en-US" altLang="zh-CN" sz="2000" dirty="0">
                <a:latin typeface="Arial Unicode MS" panose="020B0604020202020204" charset="-122"/>
              </a:rPr>
              <a:t> : float; The offset of the title from the top of the axes, in points.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95287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ax.set_title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(label, 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loc=None, pad=None, y=None)</a:t>
            </a:r>
          </a:p>
          <a:p>
            <a:endParaRPr lang="en-US" altLang="zh-CN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b="1" dirty="0"/>
              <a:t>Set a title for the axes. </a:t>
            </a:r>
            <a:br>
              <a:rPr lang="en-US" altLang="zh-CN" b="1" dirty="0"/>
            </a:br>
            <a:endParaRPr lang="en-US" altLang="zh-CN" b="1" dirty="0">
              <a:solidFill>
                <a:srgbClr val="208FFB"/>
              </a:solidFill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9978"/>
          <a:stretch>
            <a:fillRect/>
          </a:stretch>
        </p:blipFill>
        <p:spPr>
          <a:xfrm>
            <a:off x="3427448" y="2748366"/>
            <a:ext cx="5139036" cy="399401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952874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ax.set_xlabel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xlabel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labelpad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ax.set_ylabel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ylabel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labelpad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Set the label for the x- and y- axis. 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/>
            </a:r>
            <a:br>
              <a:rPr lang="en-US" altLang="zh-CN" sz="2000" dirty="0">
                <a:latin typeface="Arial Unicode MS" panose="020B0604020202020204" charset="-122"/>
              </a:rPr>
            </a:br>
            <a:r>
              <a:rPr lang="en-US" altLang="zh-CN" sz="2000" b="1" dirty="0" err="1">
                <a:latin typeface="Arial Unicode MS" panose="020B0604020202020204" charset="-122"/>
              </a:rPr>
              <a:t>xlabel</a:t>
            </a:r>
            <a:r>
              <a:rPr lang="en-US" altLang="zh-CN" sz="2000" b="1" dirty="0">
                <a:latin typeface="Arial Unicode MS" panose="020B0604020202020204" charset="-122"/>
              </a:rPr>
              <a:t>/</a:t>
            </a:r>
            <a:r>
              <a:rPr lang="en-US" altLang="zh-CN" sz="2000" b="1" dirty="0" err="1">
                <a:latin typeface="Arial Unicode MS" panose="020B0604020202020204" charset="-122"/>
              </a:rPr>
              <a:t>ylabel</a:t>
            </a:r>
            <a:r>
              <a:rPr lang="en-US" altLang="zh-CN" sz="2000" dirty="0">
                <a:latin typeface="Arial Unicode MS" panose="020B0604020202020204" charset="-122"/>
              </a:rPr>
              <a:t> : str; The label text.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latin typeface="Arial Unicode MS" panose="020B0604020202020204" charset="-122"/>
              </a:rPr>
              <a:t> : </a:t>
            </a:r>
            <a:r>
              <a:rPr lang="en-US" altLang="zh-CN" sz="2000" dirty="0" err="1">
                <a:latin typeface="Arial Unicode MS" panose="020B0604020202020204" charset="-122"/>
              </a:rPr>
              <a:t>dict</a:t>
            </a:r>
            <a:r>
              <a:rPr lang="en-US" altLang="zh-CN" sz="2000" dirty="0">
                <a:latin typeface="Arial Unicode MS" panose="020B0604020202020204" charset="-122"/>
              </a:rPr>
              <a:t>; A dictionary controlling the appearance of the title text, including '</a:t>
            </a:r>
            <a:r>
              <a:rPr lang="en-US" altLang="zh-CN" sz="2000" dirty="0" err="1">
                <a:latin typeface="Arial Unicode MS" panose="020B0604020202020204" charset="-122"/>
              </a:rPr>
              <a:t>fontsize</a:t>
            </a:r>
            <a:r>
              <a:rPr lang="en-US" altLang="zh-CN" sz="2000" dirty="0">
                <a:latin typeface="Arial Unicode MS" panose="020B0604020202020204" charset="-122"/>
              </a:rPr>
              <a:t>’ '</a:t>
            </a:r>
            <a:r>
              <a:rPr lang="en-US" altLang="zh-CN" sz="2000" dirty="0" err="1">
                <a:latin typeface="Arial Unicode MS" panose="020B0604020202020204" charset="-122"/>
              </a:rPr>
              <a:t>fontweight</a:t>
            </a:r>
            <a:r>
              <a:rPr lang="en-US" altLang="zh-CN" sz="2000" dirty="0">
                <a:latin typeface="Arial Unicode MS" panose="020B0604020202020204" charset="-122"/>
              </a:rPr>
              <a:t>’,  'color’, etc.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{'center', 'left', 'right’} / </a:t>
            </a:r>
            <a:r>
              <a:rPr lang="en-US" altLang="zh-CN" sz="2000" dirty="0"/>
              <a:t> {'bottom', 'center', 'top'}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labelpad</a:t>
            </a:r>
            <a:r>
              <a:rPr lang="en-US" altLang="zh-CN" sz="2000" dirty="0">
                <a:latin typeface="Arial Unicode MS" panose="020B0604020202020204" charset="-122"/>
              </a:rPr>
              <a:t> : float, default: None; Spacing in points from the axes bounding box including ticks and tick labels.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95287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ax.set_xlabel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xlabel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labelpad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ax.set_ylabel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ylabel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labelpad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 loc=None)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271" y="2610610"/>
            <a:ext cx="5400253" cy="42473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179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Figure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000" b="1" dirty="0">
                <a:solidFill>
                  <a:schemeClr val="accent2"/>
                </a:solidFill>
                <a:latin typeface="Arial Unicode MS" panose="020B0604020202020204" charset="-122"/>
              </a:rPr>
              <a:t>Axes</a:t>
            </a:r>
            <a:endParaRPr lang="zh-CN" altLang="en-US" sz="20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580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Axes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952874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ax.set_xticks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(ticks)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ax.set_yticks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(ticks)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Set the x- / y- axis' tick locations. </a:t>
            </a:r>
            <a:r>
              <a:rPr lang="en-US" altLang="zh-CN" sz="2000" dirty="0">
                <a:latin typeface="Arial Unicode MS" panose="020B0604020202020204" charset="-122"/>
              </a:rPr>
              <a:t/>
            </a:r>
            <a:br>
              <a:rPr lang="en-US" altLang="zh-CN" sz="2000" dirty="0">
                <a:latin typeface="Arial Unicode MS" panose="020B0604020202020204" charset="-122"/>
              </a:rPr>
            </a:br>
            <a:r>
              <a:rPr lang="en-US" altLang="zh-CN" sz="2000" dirty="0">
                <a:latin typeface="Arial Unicode MS" panose="020B0604020202020204" charset="-122"/>
              </a:rPr>
              <a:t/>
            </a:r>
            <a:br>
              <a:rPr lang="en-US" altLang="zh-CN" sz="2000" dirty="0">
                <a:latin typeface="Arial Unicode MS" panose="020B0604020202020204" charset="-122"/>
              </a:rPr>
            </a:br>
            <a:r>
              <a:rPr lang="en-US" altLang="zh-CN" sz="2000" b="1" dirty="0">
                <a:latin typeface="Arial Unicode MS" panose="020B0604020202020204" charset="-122"/>
              </a:rPr>
              <a:t>ticks</a:t>
            </a:r>
            <a:r>
              <a:rPr lang="en-US" altLang="zh-CN" sz="2000" dirty="0">
                <a:latin typeface="Arial Unicode MS" panose="020B0604020202020204" charset="-122"/>
              </a:rPr>
              <a:t> : list of floats List of tick locations.</a:t>
            </a:r>
          </a:p>
          <a:p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574" y="2132582"/>
            <a:ext cx="3935467" cy="46404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86787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ax.set_xticklabels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ax.set_yticklabels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Set the x- / y- axis' labels with list of string labels.</a:t>
            </a:r>
            <a:br>
              <a:rPr lang="en-US" altLang="zh-CN" sz="2000" b="1" dirty="0">
                <a:latin typeface="Arial Unicode MS" panose="020B0604020202020204" charset="-122"/>
              </a:rPr>
            </a:br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 of str The label texts.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fontdict</a:t>
            </a:r>
            <a:r>
              <a:rPr lang="en-US" altLang="zh-CN" sz="2000" dirty="0">
                <a:latin typeface="Arial Unicode MS" panose="020B0604020202020204" charset="-122"/>
              </a:rPr>
              <a:t> : </a:t>
            </a:r>
            <a:r>
              <a:rPr lang="en-US" altLang="zh-CN" sz="2000" dirty="0" err="1">
                <a:latin typeface="Arial Unicode MS" panose="020B0604020202020204" charset="-122"/>
              </a:rPr>
              <a:t>dict</a:t>
            </a:r>
            <a:r>
              <a:rPr lang="en-US" altLang="zh-CN" sz="2000" dirty="0">
                <a:latin typeface="Arial Unicode MS" panose="020B0604020202020204" charset="-122"/>
              </a:rPr>
              <a:t>, optional A dictionary controlling the appearance of the </a:t>
            </a:r>
            <a:r>
              <a:rPr lang="en-US" altLang="zh-CN" sz="2000" dirty="0" err="1">
                <a:latin typeface="Arial Unicode MS" panose="020B0604020202020204" charset="-122"/>
              </a:rPr>
              <a:t>ticklabels</a:t>
            </a:r>
            <a:r>
              <a:rPr lang="en-US" altLang="zh-CN" sz="2000" dirty="0">
                <a:latin typeface="Arial Unicode MS" panose="020B0604020202020204" charset="-122"/>
              </a:rPr>
              <a:t>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12144"/>
            <a:ext cx="5731240" cy="55070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Matplotlib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90982" y="3454673"/>
            <a:ext cx="3266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rial Unicode MS" panose="020B0604020202020204" charset="-122"/>
                <a:hlinkClick r:id="rId3"/>
              </a:rPr>
              <a:t>https://matplotlib.org/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6549"/>
            <a:ext cx="6819900" cy="18796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9517" y="4507573"/>
            <a:ext cx="68199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Matplotlib</a:t>
            </a:r>
            <a:r>
              <a:rPr lang="en-US" altLang="zh-CN" sz="2400" dirty="0">
                <a:latin typeface="Arial Unicode MS" panose="020B0604020202020204" charset="-122"/>
              </a:rPr>
              <a:t> is one of the most popular Python packages used for data visualization. </a:t>
            </a: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900" y="3975450"/>
            <a:ext cx="5003800" cy="17145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819900" y="3393237"/>
            <a:ext cx="6819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effectLst/>
                <a:latin typeface="Arial Unicode MS" panose="020B0604020202020204" charset="-122"/>
              </a:rPr>
              <a:t>Installation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70535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ax.set_xlim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left=None, right=None)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ax.set_ylim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left=None, right=None)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Set the x- / y- axis view limits. </a:t>
            </a: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left, right </a:t>
            </a:r>
            <a:r>
              <a:rPr lang="en-US" altLang="zh-CN" sz="2000" dirty="0">
                <a:latin typeface="Arial Unicode MS" panose="020B0604020202020204" charset="-122"/>
              </a:rPr>
              <a:t>: float, optional; The left / right limit in data coordinates.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586" y="4048460"/>
            <a:ext cx="2951370" cy="27882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9302" y="1098620"/>
            <a:ext cx="4426224" cy="57380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86787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ax.set_facecolor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(color)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Set the </a:t>
            </a:r>
            <a:r>
              <a:rPr lang="en-US" altLang="zh-CN" sz="2000" dirty="0" err="1">
                <a:latin typeface="Arial Unicode MS" panose="020B0604020202020204" charset="-122"/>
              </a:rPr>
              <a:t>facecolor</a:t>
            </a:r>
            <a:r>
              <a:rPr lang="en-US" altLang="zh-CN" sz="2000" dirty="0">
                <a:latin typeface="Arial Unicode MS" panose="020B0604020202020204" charset="-122"/>
              </a:rPr>
              <a:t> of the Axes. 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422" y="1604479"/>
            <a:ext cx="4818318" cy="525352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4082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ax.set_frame_on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(b)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Set whether the axes rectangle patch is drawn.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79" y="1039106"/>
            <a:ext cx="5173317" cy="552044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4082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ax.grid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(b=None, axis='both’)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Configure the grid lines. </a:t>
            </a: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b</a:t>
            </a:r>
            <a:r>
              <a:rPr lang="en-US" altLang="zh-CN" sz="2000" dirty="0">
                <a:latin typeface="Arial Unicode MS" panose="020B0604020202020204" charset="-122"/>
              </a:rPr>
              <a:t> : bool or None, optional Whether to show the grid lines.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axis</a:t>
            </a:r>
            <a:r>
              <a:rPr lang="en-US" altLang="zh-CN" sz="2000" dirty="0">
                <a:latin typeface="Arial Unicode MS" panose="020B0604020202020204" charset="-122"/>
              </a:rPr>
              <a:t> : {'both', 'x', 'y'}, optional The axis to apply the changes on.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562600" cy="62611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4082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ax.grid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(b=None, axis='both’)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Configure the grid lines. </a:t>
            </a: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b</a:t>
            </a:r>
            <a:r>
              <a:rPr lang="en-US" altLang="zh-CN" sz="2000" dirty="0">
                <a:latin typeface="Arial Unicode MS" panose="020B0604020202020204" charset="-122"/>
              </a:rPr>
              <a:t> : bool or None, optional Whether to show the grid lines.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axis</a:t>
            </a:r>
            <a:r>
              <a:rPr lang="en-US" altLang="zh-CN" sz="2000" dirty="0">
                <a:latin typeface="Arial Unicode MS" panose="020B0604020202020204" charset="-122"/>
              </a:rPr>
              <a:t> : {'both', 'x', 'y'}, optional The axis to apply the changes on.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0900" y="365125"/>
            <a:ext cx="5575300" cy="63119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179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Figure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000" b="1" dirty="0">
                <a:solidFill>
                  <a:schemeClr val="accent2"/>
                </a:solidFill>
                <a:latin typeface="Arial Unicode MS" panose="020B0604020202020204" charset="-122"/>
              </a:rPr>
              <a:t>Axes</a:t>
            </a:r>
            <a:endParaRPr lang="zh-CN" altLang="en-US" sz="20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580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Axes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60" y="1801691"/>
            <a:ext cx="58678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Spines</a:t>
            </a:r>
            <a:r>
              <a:rPr lang="en-US" altLang="zh-CN" sz="2000" dirty="0">
                <a:latin typeface="Arial Unicode MS" panose="020B0604020202020204" charset="-122"/>
              </a:rPr>
              <a:t>: spines are the lines connecting axis tick marks demarcating boundaries of plot area.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The axes object has 4 spines located at top, bottom, left and right.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4760" y="369779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Each spine can be formatted by specifying color and width. Any edge can be made invisible if its color is set to none. </a:t>
            </a:r>
          </a:p>
          <a:p>
            <a:endParaRPr lang="en-US" altLang="zh-CN" sz="2000" dirty="0">
              <a:effectLst/>
              <a:latin typeface="Arial Unicode MS" panose="020B0604020202020204" charset="-122"/>
            </a:endParaRP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spine.set_color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spine.set_linewidth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634" y="357234"/>
            <a:ext cx="5731240" cy="650076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179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Figure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000" b="1" dirty="0">
                <a:solidFill>
                  <a:schemeClr val="accent2"/>
                </a:solidFill>
                <a:latin typeface="Arial Unicode MS" panose="020B0604020202020204" charset="-122"/>
              </a:rPr>
              <a:t>Axes</a:t>
            </a:r>
            <a:endParaRPr lang="zh-CN" altLang="en-US" sz="20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580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Axes</a:t>
            </a: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4760" y="1801691"/>
            <a:ext cx="5408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ax.legend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loc,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fontsize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, title,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frameon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 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Place a legend on the axes.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 of str, optional A list of labels to show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str or pair of floats; The location of the legend.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593" y="4398679"/>
          <a:ext cx="3153112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string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code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Best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upper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00927" y="4093879"/>
          <a:ext cx="2695073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center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222" y="1070322"/>
            <a:ext cx="5257800" cy="55781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4760" y="1801691"/>
            <a:ext cx="5408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ax.legend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loc,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fontsize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, title,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frameon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 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Place a legend on the axes.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 of str, optional A list of labels to show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str or pair of floats; The location of the legend.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593" y="4398679"/>
          <a:ext cx="3153112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string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code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Best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upper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00927" y="4093879"/>
          <a:ext cx="2695073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center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1186"/>
          <a:stretch>
            <a:fillRect/>
          </a:stretch>
        </p:blipFill>
        <p:spPr>
          <a:xfrm>
            <a:off x="6075090" y="1027906"/>
            <a:ext cx="6006317" cy="57440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Matplotlib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86081" y="1967061"/>
            <a:ext cx="1140314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matplotlib</a:t>
            </a:r>
            <a:r>
              <a:rPr lang="en-US" altLang="zh-CN" sz="2800" dirty="0">
                <a:latin typeface="Arial Unicode MS" panose="020B0604020202020204" charset="-122"/>
              </a:rPr>
              <a:t> makes extensive use of </a:t>
            </a:r>
            <a:r>
              <a:rPr lang="en-US" altLang="zh-CN" sz="28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NumPy</a:t>
            </a:r>
            <a:r>
              <a:rPr lang="en-US" altLang="zh-CN" sz="2800" b="1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,</a:t>
            </a:r>
            <a:r>
              <a:rPr lang="en-US" altLang="zh-CN" sz="2800" dirty="0">
                <a:latin typeface="Arial Unicode MS" panose="020B0604020202020204" charset="-122"/>
              </a:rPr>
              <a:t> so the two usually are imported together: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import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numpy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 as np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import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matplotlib.pyplot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 as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plt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Courier" pitchFamily="2" charset="0"/>
              <a:cs typeface="Courier New" panose="02070309020205020404" pitchFamily="49" charset="0"/>
            </a:endParaRP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zh-CN" sz="2800" dirty="0">
              <a:solidFill>
                <a:srgbClr val="003F43"/>
              </a:solidFill>
              <a:latin typeface="Arial Unicode MS" panose="020B0604020202020204" charset="-122"/>
              <a:cs typeface="Courier New" panose="020703090202050204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 Unicode MS" panose="020B0604020202020204" charset="-122"/>
              </a:rPr>
              <a:t>There are other </a:t>
            </a:r>
            <a:r>
              <a:rPr lang="en-US" altLang="zh-CN" sz="28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matplotlib</a:t>
            </a:r>
            <a:r>
              <a:rPr lang="en-US" altLang="zh-CN" sz="2800" dirty="0">
                <a:latin typeface="Arial Unicode MS" panose="020B0604020202020204" charset="-122"/>
              </a:rPr>
              <a:t> sub-libraries, but the </a:t>
            </a:r>
            <a:r>
              <a:rPr lang="en-US" altLang="zh-CN" sz="2800" dirty="0" err="1">
                <a:solidFill>
                  <a:schemeClr val="accent2">
                    <a:lumMod val="75000"/>
                  </a:schemeClr>
                </a:solidFill>
                <a:latin typeface="Courier" pitchFamily="2" charset="0"/>
                <a:cs typeface="Courier New" panose="02070309020205020404" pitchFamily="49" charset="0"/>
              </a:rPr>
              <a:t>pyplot</a:t>
            </a:r>
            <a:r>
              <a:rPr lang="en-US" altLang="zh-CN" sz="2800" dirty="0">
                <a:latin typeface="Arial Unicode MS" panose="020B0604020202020204" charset="-122"/>
              </a:rPr>
              <a:t> library provides nearly everything that you need for 2D plotting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4760" y="1801691"/>
            <a:ext cx="5408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ax.legend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loc,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fontsize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, title,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frameon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 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Place a legend on the axes.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 of str, optional A list of labels to show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str or pair of floats; The location of the legend.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593" y="4398679"/>
          <a:ext cx="3153112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string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code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Best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upper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00927" y="4093879"/>
          <a:ext cx="2695073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center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55442"/>
            <a:ext cx="6110929" cy="47344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Formatting Axes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4760" y="1801691"/>
            <a:ext cx="540821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ax.legend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(labels, loc,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fontsize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, title,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</a:rPr>
              <a:t>frameon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…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 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Place a legend on the axes.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 of str, optional A list of labels to show</a:t>
            </a:r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 : str or pair of floats; The location of the legend.</a:t>
            </a:r>
            <a:endParaRPr lang="en-US" altLang="zh-CN" sz="2000" b="1" dirty="0">
              <a:latin typeface="Arial Unicode MS" panose="020B0604020202020204" charset="-122"/>
            </a:endParaRPr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10593" y="4398679"/>
          <a:ext cx="3153112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2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0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string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  <a:latin typeface="Arial Unicode MS" panose="020B0604020202020204" charset="-122"/>
                        </a:rPr>
                        <a:t>Location code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Best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upper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2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3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3400927" y="4093879"/>
          <a:ext cx="2695073" cy="2133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908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1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Right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5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left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6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Center right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7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  <a:latin typeface="Arial Unicode MS" panose="020B0604020202020204" charset="-122"/>
                        </a:rPr>
                        <a:t>lower center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8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upper 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9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  <a:latin typeface="Arial Unicode MS" panose="020B0604020202020204" charset="-122"/>
                        </a:rPr>
                        <a:t>Center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  <a:latin typeface="Arial Unicode MS" panose="020B0604020202020204" charset="-122"/>
                        </a:rPr>
                        <a:t>10 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075" y="365125"/>
            <a:ext cx="7481332" cy="622729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Twin Axes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64760" y="1801691"/>
            <a:ext cx="540821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ax.twinx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ax.twiny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</a:p>
          <a:p>
            <a:endParaRPr lang="en-US" altLang="zh-CN" sz="2000" dirty="0">
              <a:solidFill>
                <a:srgbClr val="208FFB"/>
              </a:solidFill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Create a new Axes with an invisible x-/ y- axis and an independent y- / x- axis positioned opposite to the original one.</a:t>
            </a:r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54" y="4543958"/>
            <a:ext cx="4381332" cy="95453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979" y="453540"/>
            <a:ext cx="5950767" cy="64044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Saving Figures</a:t>
            </a:r>
            <a:endParaRPr kumimoji="1" lang="zh-CN" altLang="en-US" dirty="0"/>
          </a:p>
        </p:txBody>
      </p:sp>
      <p:pic>
        <p:nvPicPr>
          <p:cNvPr id="8" name="图片 7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14903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251267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33023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394301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47589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8575" y="155765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 descr="page27image226935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36950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 descr="page27image226220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47157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图片 16" descr="page27image22626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55333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 descr="page27image229713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146125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 descr="page27image228787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69636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 descr="page27image2273305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7779663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图片 20" descr="page27image226989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088" y="22061488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99136" y="1690688"/>
            <a:ext cx="575919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.savefig(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fname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dpi=None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Save the current figure.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fname</a:t>
            </a:r>
            <a:r>
              <a:rPr lang="en-US" altLang="zh-CN" sz="2000" dirty="0">
                <a:latin typeface="Arial Unicode MS" panose="020B0604020202020204" charset="-122"/>
              </a:rPr>
              <a:t> : str or path-like or file-like</a:t>
            </a:r>
            <a:r>
              <a:rPr lang="zh-CN" altLang="en-US" sz="2000" dirty="0">
                <a:latin typeface="Arial Unicode MS" panose="020B0604020202020204" charset="-122"/>
              </a:rPr>
              <a:t>；</a:t>
            </a:r>
            <a:r>
              <a:rPr lang="en-US" altLang="zh-CN" sz="2000" dirty="0">
                <a:latin typeface="Arial Unicode MS" panose="020B0604020202020204" charset="-122"/>
              </a:rPr>
              <a:t>File path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dpi</a:t>
            </a:r>
            <a:r>
              <a:rPr lang="en-US" altLang="zh-CN" sz="2000" dirty="0">
                <a:latin typeface="Arial Unicode MS" panose="020B0604020202020204" charset="-122"/>
              </a:rPr>
              <a:t> : float</a:t>
            </a:r>
            <a:r>
              <a:rPr lang="zh-CN" altLang="en-US" sz="2000" dirty="0">
                <a:latin typeface="Arial Unicode MS" panose="020B0604020202020204" charset="-122"/>
              </a:rPr>
              <a:t>；</a:t>
            </a:r>
            <a:r>
              <a:rPr lang="en-US" altLang="zh-CN" sz="2000" dirty="0">
                <a:latin typeface="Arial Unicode MS" panose="020B0604020202020204" charset="-122"/>
              </a:rPr>
              <a:t>The resolution in dots per inch. </a:t>
            </a: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facecolor</a:t>
            </a:r>
            <a:r>
              <a:rPr lang="en-US" altLang="zh-CN" sz="2000" dirty="0">
                <a:latin typeface="Arial Unicode MS" panose="020B0604020202020204" charset="-122"/>
              </a:rPr>
              <a:t> : color or 'auto', The </a:t>
            </a:r>
            <a:r>
              <a:rPr lang="en-US" altLang="zh-CN" sz="2000" dirty="0" err="1">
                <a:latin typeface="Arial Unicode MS" panose="020B0604020202020204" charset="-122"/>
              </a:rPr>
              <a:t>facecolor</a:t>
            </a:r>
            <a:r>
              <a:rPr lang="en-US" altLang="zh-CN" sz="2000" dirty="0">
                <a:latin typeface="Arial Unicode MS" panose="020B0604020202020204" charset="-122"/>
              </a:rPr>
              <a:t> of the figure. </a:t>
            </a: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edgecolor</a:t>
            </a:r>
            <a:r>
              <a:rPr lang="en-US" altLang="zh-CN" sz="2000" dirty="0">
                <a:latin typeface="Arial Unicode MS" panose="020B0604020202020204" charset="-122"/>
              </a:rPr>
              <a:t> : color or 'auto’, 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The </a:t>
            </a:r>
            <a:r>
              <a:rPr lang="en-US" altLang="zh-CN" sz="2000" dirty="0" err="1">
                <a:latin typeface="Arial Unicode MS" panose="020B0604020202020204" charset="-122"/>
              </a:rPr>
              <a:t>edgecolor</a:t>
            </a:r>
            <a:r>
              <a:rPr lang="en-US" altLang="zh-CN" sz="2000" dirty="0">
                <a:latin typeface="Arial Unicode MS" panose="020B0604020202020204" charset="-122"/>
              </a:rPr>
              <a:t> of the figure. </a:t>
            </a: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bbox_inches</a:t>
            </a:r>
            <a:r>
              <a:rPr lang="en-US" altLang="zh-CN" sz="2000" b="1" dirty="0">
                <a:latin typeface="Arial Unicode MS" panose="020B0604020202020204" charset="-122"/>
              </a:rPr>
              <a:t> </a:t>
            </a:r>
            <a:r>
              <a:rPr lang="en-US" altLang="zh-CN" sz="2000" dirty="0">
                <a:latin typeface="Arial Unicode MS" panose="020B0604020202020204" charset="-122"/>
              </a:rPr>
              <a:t>: 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Bounding box in inches: only the given portion of the figure is saved. If 'tight', try to figure out the tight </a:t>
            </a:r>
            <a:r>
              <a:rPr lang="en-US" altLang="zh-CN" sz="2000" dirty="0" err="1">
                <a:latin typeface="Arial Unicode MS" panose="020B0604020202020204" charset="-122"/>
              </a:rPr>
              <a:t>bbox</a:t>
            </a:r>
            <a:r>
              <a:rPr lang="en-US" altLang="zh-CN" sz="2000" dirty="0">
                <a:latin typeface="Arial Unicode MS" panose="020B0604020202020204" charset="-122"/>
              </a:rPr>
              <a:t> of the figure.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1902"/>
          <a:stretch>
            <a:fillRect/>
          </a:stretch>
        </p:blipFill>
        <p:spPr>
          <a:xfrm>
            <a:off x="5752746" y="2147887"/>
            <a:ext cx="6076749" cy="424732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Axes: Types of Plots</a:t>
            </a:r>
            <a:endParaRPr kumimoji="1"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91232" y="1420901"/>
          <a:ext cx="8083842" cy="5102454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4041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41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799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</a:rPr>
                        <a:t>Function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zh-CN" sz="2000" dirty="0">
                        <a:effectLst/>
                        <a:latin typeface="Arial Unicode MS" panose="020B0604020202020204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effectLst/>
                        </a:rPr>
                        <a:t>Description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effectLst/>
                        </a:rPr>
                        <a:t> </a:t>
                      </a:r>
                      <a:endParaRPr lang="en-US" altLang="zh-CN" sz="2000" dirty="0">
                        <a:effectLst/>
                        <a:latin typeface="Arial Unicode MS" panose="020B0604020202020204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Bar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bar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Barh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horizontal bar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Boxplot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box and whisker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Hist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a histogram.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hist2d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2D histogram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Pie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a pie chart.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778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Plot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Plot lines and/or markers to the Axes.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Polar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Make a polar plot.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Scatter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scatter plot of x vs y.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Stackplot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Draws a stacked area plot.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Stem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Create a stem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79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Step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>
                          <a:effectLst/>
                        </a:rPr>
                        <a:t>Make a step plot.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2793"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Quiver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000" u="none" strike="noStrike" dirty="0">
                          <a:effectLst/>
                        </a:rPr>
                        <a:t>Plot a 2-D field of arrows. 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Arial Unicode MS" panose="020B0604020202020204" charset="-122"/>
                        <a:ea typeface="等线" panose="02010600030101010101" charset="-122"/>
                      </a:endParaRPr>
                    </a:p>
                  </a:txBody>
                  <a:tcPr marL="7812" marR="7812" marT="7812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Axes: Types of Plots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4298"/>
            <a:ext cx="7199094" cy="539370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64853" y="1229023"/>
            <a:ext cx="6688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Arial Unicode MS" panose="020B0604020202020204" charset="-122"/>
                <a:hlinkClick r:id="rId4"/>
              </a:rPr>
              <a:t>https://matplotlib.org/stable/gallery/index.html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45720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y versus x as lines and/or markers.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t="13671"/>
          <a:stretch>
            <a:fillRect/>
          </a:stretch>
        </p:blipFill>
        <p:spPr>
          <a:xfrm>
            <a:off x="318521" y="2236717"/>
            <a:ext cx="7511288" cy="425615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Axes.errorbar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7460" y="1490633"/>
            <a:ext cx="687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Plot y versus x as lines and/or markers with attached </a:t>
            </a:r>
            <a:r>
              <a:rPr lang="en-US" altLang="zh-CN" sz="2000" dirty="0" err="1"/>
              <a:t>errorbars</a:t>
            </a:r>
            <a:r>
              <a:rPr lang="en-US" altLang="zh-CN" sz="2000" dirty="0"/>
              <a:t>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6567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.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errorbar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x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y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yerr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xerr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fmt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='',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ecolor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elinewidth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capsize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=None,…)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7458" y="2997858"/>
            <a:ext cx="6050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x, y </a:t>
            </a:r>
            <a:r>
              <a:rPr lang="en-US" altLang="zh-CN" sz="2000" dirty="0"/>
              <a:t>: array-like; The data positions. </a:t>
            </a:r>
          </a:p>
          <a:p>
            <a:r>
              <a:rPr lang="en-US" altLang="zh-CN" sz="2000" b="1" dirty="0" err="1"/>
              <a:t>xerr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yerr</a:t>
            </a:r>
            <a:r>
              <a:rPr lang="en-US" altLang="zh-CN" sz="2000" b="1" dirty="0"/>
              <a:t> </a:t>
            </a:r>
            <a:r>
              <a:rPr lang="en-US" altLang="zh-CN" sz="2000" dirty="0"/>
              <a:t>: float or array-like;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sizes</a:t>
            </a:r>
          </a:p>
          <a:p>
            <a:r>
              <a:rPr lang="en-US" altLang="zh-CN" sz="2000" b="1" dirty="0" err="1"/>
              <a:t>fmt</a:t>
            </a:r>
            <a:r>
              <a:rPr lang="en-US" altLang="zh-CN" sz="2000" dirty="0"/>
              <a:t> : str.; The format for the data points / data lines</a:t>
            </a:r>
          </a:p>
          <a:p>
            <a:r>
              <a:rPr lang="en-US" altLang="zh-CN" sz="2000" b="1" dirty="0" err="1"/>
              <a:t>ecolor</a:t>
            </a:r>
            <a:r>
              <a:rPr lang="en-US" altLang="zh-CN" sz="2000" dirty="0"/>
              <a:t> : color; The color of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lines. </a:t>
            </a:r>
          </a:p>
          <a:p>
            <a:r>
              <a:rPr lang="en-US" altLang="zh-CN" sz="2000" b="1" dirty="0" err="1"/>
              <a:t>elinewidth</a:t>
            </a:r>
            <a:r>
              <a:rPr lang="en-US" altLang="zh-CN" sz="2000" dirty="0"/>
              <a:t> : float; The linewidth of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lines. </a:t>
            </a:r>
          </a:p>
          <a:p>
            <a:r>
              <a:rPr lang="en-US" altLang="zh-CN" sz="2000" b="1" dirty="0"/>
              <a:t>capsize</a:t>
            </a:r>
            <a:r>
              <a:rPr lang="en-US" altLang="zh-CN" sz="2000" dirty="0"/>
              <a:t> : float; The length of the error bar caps in points.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81" y="543150"/>
            <a:ext cx="6050001" cy="59497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Axes.errorbar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297460" y="1490633"/>
            <a:ext cx="68725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Plot y versus x as lines and/or markers with attached </a:t>
            </a:r>
            <a:r>
              <a:rPr lang="en-US" altLang="zh-CN" sz="2000" dirty="0" err="1"/>
              <a:t>errorbars</a:t>
            </a:r>
            <a:r>
              <a:rPr lang="en-US" altLang="zh-CN" sz="2000" dirty="0"/>
              <a:t>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65671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</a:t>
            </a:r>
            <a:r>
              <a:rPr lang="en-US" altLang="zh-CN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.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errorbar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x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y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yerr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xerr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fmt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='',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ecolor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elinewidth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capsize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=None,…)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58" y="1015093"/>
            <a:ext cx="6170182" cy="482781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7458" y="2997858"/>
            <a:ext cx="60500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x, y </a:t>
            </a:r>
            <a:r>
              <a:rPr lang="en-US" altLang="zh-CN" sz="2000" dirty="0"/>
              <a:t>: array-like; The data positions. </a:t>
            </a:r>
          </a:p>
          <a:p>
            <a:r>
              <a:rPr lang="en-US" altLang="zh-CN" sz="2000" b="1" dirty="0" err="1"/>
              <a:t>xerr</a:t>
            </a:r>
            <a:r>
              <a:rPr lang="en-US" altLang="zh-CN" sz="2000" b="1" dirty="0"/>
              <a:t>, </a:t>
            </a:r>
            <a:r>
              <a:rPr lang="en-US" altLang="zh-CN" sz="2000" b="1" dirty="0" err="1"/>
              <a:t>yerr</a:t>
            </a:r>
            <a:r>
              <a:rPr lang="en-US" altLang="zh-CN" sz="2000" b="1" dirty="0"/>
              <a:t> </a:t>
            </a:r>
            <a:r>
              <a:rPr lang="en-US" altLang="zh-CN" sz="2000" dirty="0"/>
              <a:t>: float or array-like;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sizes</a:t>
            </a:r>
          </a:p>
          <a:p>
            <a:r>
              <a:rPr lang="en-US" altLang="zh-CN" sz="2000" b="1" dirty="0" err="1"/>
              <a:t>fmt</a:t>
            </a:r>
            <a:r>
              <a:rPr lang="en-US" altLang="zh-CN" sz="2000" dirty="0"/>
              <a:t> : str.; The format for the data points / data lines</a:t>
            </a:r>
          </a:p>
          <a:p>
            <a:r>
              <a:rPr lang="en-US" altLang="zh-CN" sz="2000" b="1" dirty="0" err="1"/>
              <a:t>ecolor</a:t>
            </a:r>
            <a:r>
              <a:rPr lang="en-US" altLang="zh-CN" sz="2000" dirty="0"/>
              <a:t> : color; The color of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lines. </a:t>
            </a:r>
          </a:p>
          <a:p>
            <a:r>
              <a:rPr lang="en-US" altLang="zh-CN" sz="2000" b="1" dirty="0" err="1"/>
              <a:t>elinewidth</a:t>
            </a:r>
            <a:r>
              <a:rPr lang="en-US" altLang="zh-CN" sz="2000" dirty="0"/>
              <a:t> : float; The linewidth of the </a:t>
            </a:r>
            <a:r>
              <a:rPr lang="en-US" altLang="zh-CN" sz="2000" dirty="0" err="1"/>
              <a:t>errorbar</a:t>
            </a:r>
            <a:r>
              <a:rPr lang="en-US" altLang="zh-CN" sz="2000" dirty="0"/>
              <a:t> lines. </a:t>
            </a:r>
          </a:p>
          <a:p>
            <a:r>
              <a:rPr lang="en-US" altLang="zh-CN" sz="2000" b="1" dirty="0"/>
              <a:t>capsize</a:t>
            </a:r>
            <a:r>
              <a:rPr lang="en-US" altLang="zh-CN" sz="2000" dirty="0"/>
              <a:t> : float; The length of the error bar caps in points.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Axes.scatter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2776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 scatter plot of y vs. x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5713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ax.scatter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x, y, s=None, c=None, marker=None)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7459" y="2690336"/>
            <a:ext cx="5713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x, y </a:t>
            </a:r>
            <a:r>
              <a:rPr lang="en-US" altLang="zh-CN" sz="2000" dirty="0"/>
              <a:t>: array-like; The data positions. </a:t>
            </a:r>
          </a:p>
          <a:p>
            <a:r>
              <a:rPr lang="en-US" altLang="zh-CN" sz="2000" b="1" dirty="0"/>
              <a:t>s </a:t>
            </a:r>
            <a:r>
              <a:rPr lang="en-US" altLang="zh-CN" sz="2000" dirty="0"/>
              <a:t>: float or array-like, shape (n, ), optional; </a:t>
            </a:r>
          </a:p>
          <a:p>
            <a:r>
              <a:rPr lang="en-US" altLang="zh-CN" sz="2000" dirty="0"/>
              <a:t>The marker size.</a:t>
            </a:r>
          </a:p>
          <a:p>
            <a:r>
              <a:rPr lang="en-US" altLang="zh-CN" sz="2000" b="1" dirty="0"/>
              <a:t>c </a:t>
            </a:r>
            <a:r>
              <a:rPr lang="en-US" altLang="zh-CN" sz="2000" dirty="0"/>
              <a:t>: array-like or list of colors or color, optional; </a:t>
            </a:r>
          </a:p>
          <a:p>
            <a:r>
              <a:rPr lang="en-US" altLang="zh-CN" sz="2000" dirty="0"/>
              <a:t>The marker colors. </a:t>
            </a:r>
          </a:p>
          <a:p>
            <a:r>
              <a:rPr lang="en-US" altLang="zh-CN" sz="2000" b="1" dirty="0"/>
              <a:t>marker</a:t>
            </a:r>
            <a:r>
              <a:rPr lang="en-US" altLang="zh-CN" sz="2000" dirty="0"/>
              <a:t>: The marker style.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t="20647"/>
          <a:stretch>
            <a:fillRect/>
          </a:stretch>
        </p:blipFill>
        <p:spPr>
          <a:xfrm>
            <a:off x="5992435" y="2212368"/>
            <a:ext cx="5902106" cy="36447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simple plot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8546" y="2027574"/>
            <a:ext cx="507556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hlinkClick r:id="rId3" tooltip="matplotlib.pyplot"/>
              </a:rPr>
              <a:t>matplotlib.pyplot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 </a:t>
            </a:r>
            <a:r>
              <a:rPr lang="en-US" altLang="zh-CN" sz="2400" dirty="0">
                <a:solidFill>
                  <a:srgbClr val="333333"/>
                </a:solidFill>
                <a:latin typeface="Arial Unicode MS" panose="020B0604020202020204" charset="-122"/>
              </a:rPr>
              <a:t>is a collection of functions that make matplotlib work like MATLAB. Each </a:t>
            </a:r>
            <a:r>
              <a:rPr lang="en-US" altLang="zh-CN" sz="2400" dirty="0" err="1">
                <a:solidFill>
                  <a:srgbClr val="FF0000"/>
                </a:solidFill>
                <a:latin typeface="Arial Unicode MS" panose="020B0604020202020204" charset="-122"/>
              </a:rPr>
              <a:t>pyplot</a:t>
            </a:r>
            <a:r>
              <a:rPr lang="en-US" altLang="zh-CN" sz="2400" dirty="0">
                <a:solidFill>
                  <a:srgbClr val="333333"/>
                </a:solidFill>
                <a:latin typeface="Arial Unicode MS" panose="020B0604020202020204" charset="-122"/>
              </a:rPr>
              <a:t> function makes some change to a figure: e.g., creates a figure, creates a plotting area in a figure, plots some lines in a plotting area, decorates the plot with labels, etc.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115" y="0"/>
            <a:ext cx="672590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Axes.scatter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27767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 scatter plot of y vs. x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57138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ax.scatter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x, y, s=None, c=None, marker=None)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t="20386"/>
          <a:stretch>
            <a:fillRect/>
          </a:stretch>
        </p:blipFill>
        <p:spPr>
          <a:xfrm>
            <a:off x="5907139" y="2001078"/>
            <a:ext cx="6103694" cy="380053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8713" y="4729350"/>
            <a:ext cx="4804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 Unicode MS" panose="020B0604020202020204" charset="-122"/>
              </a:rPr>
              <a:t>Multiple scatter plots in one axes.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7459" y="2690336"/>
            <a:ext cx="5713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x, y </a:t>
            </a:r>
            <a:r>
              <a:rPr lang="en-US" altLang="zh-CN" sz="2000" dirty="0"/>
              <a:t>: array-like; The data positions. </a:t>
            </a:r>
          </a:p>
          <a:p>
            <a:r>
              <a:rPr lang="en-US" altLang="zh-CN" sz="2000" b="1" dirty="0"/>
              <a:t>s </a:t>
            </a:r>
            <a:r>
              <a:rPr lang="en-US" altLang="zh-CN" sz="2000" dirty="0"/>
              <a:t>: float or array-like, shape (n, ), optional; </a:t>
            </a:r>
          </a:p>
          <a:p>
            <a:r>
              <a:rPr lang="en-US" altLang="zh-CN" sz="2000" dirty="0"/>
              <a:t>The marker size.</a:t>
            </a:r>
          </a:p>
          <a:p>
            <a:r>
              <a:rPr lang="en-US" altLang="zh-CN" sz="2000" b="1" dirty="0"/>
              <a:t>c </a:t>
            </a:r>
            <a:r>
              <a:rPr lang="en-US" altLang="zh-CN" sz="2000" dirty="0"/>
              <a:t>: array-like or list of colors or color, optional; </a:t>
            </a:r>
          </a:p>
          <a:p>
            <a:r>
              <a:rPr lang="en-US" altLang="zh-CN" sz="2000" dirty="0"/>
              <a:t>The marker colors. </a:t>
            </a:r>
          </a:p>
          <a:p>
            <a:r>
              <a:rPr lang="en-US" altLang="zh-CN" sz="2000" b="1" dirty="0"/>
              <a:t>marker</a:t>
            </a:r>
            <a:r>
              <a:rPr lang="en-US" altLang="zh-CN" sz="2000" dirty="0"/>
              <a:t>: The marker style.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Axes.annotate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3280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Annotate the point with text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4965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ax.annotate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(text,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</a:t>
            </a:r>
            <a:r>
              <a:rPr lang="zh-CN" altLang="en-US" sz="2000" dirty="0">
                <a:solidFill>
                  <a:schemeClr val="accent2"/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xytext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textcoords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 …)</a:t>
            </a:r>
            <a:endParaRPr lang="zh-CN" altLang="en-US" sz="2000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7459" y="2690336"/>
            <a:ext cx="5713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Unicode MS" panose="020B0604020202020204" charset="-122"/>
              </a:rPr>
              <a:t>text</a:t>
            </a:r>
            <a:r>
              <a:rPr lang="en-US" altLang="zh-CN" dirty="0">
                <a:latin typeface="Arial Unicode MS" panose="020B0604020202020204" charset="-122"/>
              </a:rPr>
              <a:t> : str The text of the annotation.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</a:t>
            </a:r>
            <a:r>
              <a:rPr lang="en-US" altLang="zh-CN" dirty="0">
                <a:latin typeface="Arial Unicode MS" panose="020B0604020202020204" charset="-122"/>
              </a:rPr>
              <a:t> : (float, float) The point *(x, y)* to annotate.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xytext</a:t>
            </a:r>
            <a:r>
              <a:rPr lang="en-US" altLang="zh-CN" dirty="0">
                <a:latin typeface="Arial Unicode MS" panose="020B0604020202020204" charset="-122"/>
              </a:rPr>
              <a:t> : (float, float); Offset to place the text.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textcoords</a:t>
            </a:r>
            <a:r>
              <a:rPr lang="en-US" altLang="zh-CN" dirty="0">
                <a:latin typeface="Arial Unicode MS" panose="020B0604020202020204" charset="-122"/>
              </a:rPr>
              <a:t>: 'offset points’ or  'offset pixels’ </a:t>
            </a:r>
          </a:p>
          <a:p>
            <a:endParaRPr lang="en-US" altLang="zh-CN" dirty="0">
              <a:latin typeface="Arial Unicode MS" panose="020B0604020202020204" charset="-122"/>
            </a:endParaRPr>
          </a:p>
          <a:p>
            <a:endParaRPr lang="en-US" altLang="zh-CN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21" y="633319"/>
            <a:ext cx="6518323" cy="585955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Axes.annotate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3280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Annotate the point with text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4965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ax.annotate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(text,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</a:t>
            </a:r>
            <a:r>
              <a:rPr lang="zh-CN" altLang="en-US" sz="2000" dirty="0">
                <a:solidFill>
                  <a:schemeClr val="accent2"/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xytext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textcoords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 …)</a:t>
            </a:r>
            <a:endParaRPr lang="zh-CN" altLang="en-US" sz="2000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7459" y="2690336"/>
            <a:ext cx="5713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Unicode MS" panose="020B0604020202020204" charset="-122"/>
              </a:rPr>
              <a:t>text</a:t>
            </a:r>
            <a:r>
              <a:rPr lang="en-US" altLang="zh-CN" dirty="0">
                <a:latin typeface="Arial Unicode MS" panose="020B0604020202020204" charset="-122"/>
              </a:rPr>
              <a:t> : str The text of the annotation.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</a:t>
            </a:r>
            <a:r>
              <a:rPr lang="en-US" altLang="zh-CN" dirty="0">
                <a:latin typeface="Arial Unicode MS" panose="020B0604020202020204" charset="-122"/>
              </a:rPr>
              <a:t> : (float, float) The point *(x, y)* to annotate.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xytext</a:t>
            </a:r>
            <a:r>
              <a:rPr lang="en-US" altLang="zh-CN" dirty="0">
                <a:latin typeface="Arial Unicode MS" panose="020B0604020202020204" charset="-122"/>
              </a:rPr>
              <a:t> : (float, float); Offset to place the text.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textcoords</a:t>
            </a:r>
            <a:r>
              <a:rPr lang="en-US" altLang="zh-CN" dirty="0">
                <a:latin typeface="Arial Unicode MS" panose="020B0604020202020204" charset="-122"/>
              </a:rPr>
              <a:t>: 'offset points’ or  'offset pixels’ </a:t>
            </a:r>
          </a:p>
          <a:p>
            <a:endParaRPr lang="en-US" altLang="zh-CN" dirty="0">
              <a:latin typeface="Arial Unicode MS" panose="020B0604020202020204" charset="-122"/>
            </a:endParaRPr>
          </a:p>
          <a:p>
            <a:endParaRPr lang="en-US" altLang="zh-CN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21" y="709238"/>
            <a:ext cx="6828792" cy="54395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8713" y="4729350"/>
            <a:ext cx="3951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 Unicode MS" panose="020B0604020202020204" charset="-122"/>
              </a:rPr>
              <a:t>change annotation position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Axes.annotate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23430" y="1490633"/>
            <a:ext cx="32800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Annotate the point with text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7459" y="2212369"/>
            <a:ext cx="4965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ax.annotate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(text,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</a:t>
            </a:r>
            <a:r>
              <a:rPr lang="zh-CN" altLang="en-US" sz="2000" dirty="0">
                <a:solidFill>
                  <a:schemeClr val="accent2"/>
                </a:solidFill>
                <a:latin typeface="Arial Unicode MS" panose="020B0604020202020204" charset="-122"/>
              </a:rPr>
              <a:t>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xytext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/>
                </a:solidFill>
                <a:latin typeface="Arial Unicode MS" panose="020B0604020202020204" charset="-122"/>
              </a:rPr>
              <a:t>textcoords</a:t>
            </a:r>
            <a:r>
              <a:rPr lang="en-US" altLang="zh-CN" sz="2000" dirty="0">
                <a:solidFill>
                  <a:schemeClr val="accent2"/>
                </a:solidFill>
                <a:latin typeface="Arial Unicode MS" panose="020B0604020202020204" charset="-122"/>
              </a:rPr>
              <a:t> …)</a:t>
            </a:r>
            <a:endParaRPr lang="zh-CN" altLang="en-US" sz="2000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7459" y="2690336"/>
            <a:ext cx="57138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Unicode MS" panose="020B0604020202020204" charset="-122"/>
              </a:rPr>
              <a:t>text</a:t>
            </a:r>
            <a:r>
              <a:rPr lang="en-US" altLang="zh-CN" dirty="0">
                <a:latin typeface="Arial Unicode MS" panose="020B0604020202020204" charset="-122"/>
              </a:rPr>
              <a:t> : str The text of the annotation.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</a:t>
            </a:r>
            <a:r>
              <a:rPr lang="en-US" altLang="zh-CN" dirty="0">
                <a:latin typeface="Arial Unicode MS" panose="020B0604020202020204" charset="-122"/>
              </a:rPr>
              <a:t> : (float, float) The point *(x, y)* to annotate.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xytext</a:t>
            </a:r>
            <a:r>
              <a:rPr lang="en-US" altLang="zh-CN" dirty="0">
                <a:latin typeface="Arial Unicode MS" panose="020B0604020202020204" charset="-122"/>
              </a:rPr>
              <a:t> : (float, float); Offset to place the text.</a:t>
            </a:r>
          </a:p>
          <a:p>
            <a:r>
              <a:rPr lang="en-US" altLang="zh-CN" b="1" dirty="0" err="1">
                <a:latin typeface="Arial Unicode MS" panose="020B0604020202020204" charset="-122"/>
              </a:rPr>
              <a:t>textcoords</a:t>
            </a:r>
            <a:r>
              <a:rPr lang="en-US" altLang="zh-CN" dirty="0">
                <a:latin typeface="Arial Unicode MS" panose="020B0604020202020204" charset="-122"/>
              </a:rPr>
              <a:t>: 'offset points’ or  'offset pixels’ </a:t>
            </a:r>
          </a:p>
          <a:p>
            <a:endParaRPr lang="en-US" altLang="zh-CN" dirty="0">
              <a:latin typeface="Arial Unicode MS" panose="020B0604020202020204" charset="-122"/>
            </a:endParaRPr>
          </a:p>
          <a:p>
            <a:endParaRPr lang="en-US" altLang="zh-CN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870" y="479707"/>
            <a:ext cx="5981700" cy="12319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7459" y="4704972"/>
            <a:ext cx="4398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Arial Unicode MS" panose="020B0604020202020204" charset="-122"/>
              </a:rPr>
              <a:t>add annotations in a FOR loop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8136" y="1826189"/>
            <a:ext cx="6100434" cy="482861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bar plot. </a:t>
            </a:r>
            <a:endParaRPr lang="en-US" altLang="zh-CN" sz="2400" b="1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742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849" y="267432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function makes a bar plot with the bound rectangle of size (x −width/2; x + width/2; bottom; bottom + height). 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4043927"/>
            <a:ext cx="59101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x</a:t>
            </a:r>
            <a:r>
              <a:rPr lang="en-US" altLang="zh-CN" sz="2000" dirty="0">
                <a:latin typeface="Arial Unicode MS" panose="020B0604020202020204" charset="-122"/>
              </a:rPr>
              <a:t> : float or array-like; The x coordinates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height</a:t>
            </a:r>
            <a:r>
              <a:rPr lang="en-US" altLang="zh-CN" sz="2000" dirty="0">
                <a:latin typeface="Arial Unicode MS" panose="020B0604020202020204" charset="-122"/>
              </a:rPr>
              <a:t> : float or array-like; The height(s)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width</a:t>
            </a:r>
            <a:r>
              <a:rPr lang="en-US" altLang="zh-CN" sz="2000" dirty="0">
                <a:latin typeface="Arial Unicode MS" panose="020B0604020202020204" charset="-122"/>
              </a:rPr>
              <a:t> : float or array-like, default: 0.8; The width(s)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bottom</a:t>
            </a:r>
            <a:r>
              <a:rPr lang="en-US" altLang="zh-CN" sz="2000" dirty="0">
                <a:latin typeface="Arial Unicode MS" panose="020B0604020202020204" charset="-122"/>
              </a:rPr>
              <a:t> : float or array-like, default: 0; The y coordinate(s) of the bars bases.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align</a:t>
            </a:r>
            <a:r>
              <a:rPr lang="en-US" altLang="zh-CN" sz="2000" dirty="0">
                <a:latin typeface="Arial Unicode MS" panose="020B0604020202020204" charset="-122"/>
              </a:rPr>
              <a:t> : {'center', 'edge'}, default: 'center’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1391"/>
            <a:ext cx="5723349" cy="542930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bar plot. </a:t>
            </a:r>
            <a:endParaRPr lang="en-US" altLang="zh-CN" sz="2400" b="1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742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849" y="267432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function makes a bar plot with the bound rectangle of size (x −width/2; x + width/2; bottom; bottom + height). 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4043927"/>
            <a:ext cx="59101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x</a:t>
            </a:r>
            <a:r>
              <a:rPr lang="en-US" altLang="zh-CN" sz="2000" dirty="0">
                <a:latin typeface="Arial Unicode MS" panose="020B0604020202020204" charset="-122"/>
              </a:rPr>
              <a:t> : float or array-like; The x coordinates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height</a:t>
            </a:r>
            <a:r>
              <a:rPr lang="en-US" altLang="zh-CN" sz="2000" dirty="0">
                <a:latin typeface="Arial Unicode MS" panose="020B0604020202020204" charset="-122"/>
              </a:rPr>
              <a:t> : float or array-like; The height(s)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width</a:t>
            </a:r>
            <a:r>
              <a:rPr lang="en-US" altLang="zh-CN" sz="2000" dirty="0">
                <a:latin typeface="Arial Unicode MS" panose="020B0604020202020204" charset="-122"/>
              </a:rPr>
              <a:t> : float or array-like, default: 0.8; The width(s) of the bars.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bottom</a:t>
            </a:r>
            <a:r>
              <a:rPr lang="en-US" altLang="zh-CN" sz="2000" dirty="0">
                <a:latin typeface="Arial Unicode MS" panose="020B0604020202020204" charset="-122"/>
              </a:rPr>
              <a:t> : float or array-like, default: 0; The y coordinate(s) of the bars bases. </a:t>
            </a:r>
          </a:p>
          <a:p>
            <a:r>
              <a:rPr lang="en-US" altLang="zh-CN" sz="2000" b="1" dirty="0">
                <a:latin typeface="Arial Unicode MS" panose="020B0604020202020204" charset="-122"/>
              </a:rPr>
              <a:t>align</a:t>
            </a:r>
            <a:r>
              <a:rPr lang="en-US" altLang="zh-CN" sz="2000" dirty="0">
                <a:latin typeface="Arial Unicode MS" panose="020B0604020202020204" charset="-122"/>
              </a:rPr>
              <a:t> : {'center', 'edge'}, default: 'center’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951" y="803275"/>
            <a:ext cx="5791200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742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849" y="267432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function makes a bar plot with the bound rectangle of size (x −width/2; x + width/2; bottom; bottom + height). 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4043927"/>
            <a:ext cx="59101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Set </a:t>
            </a:r>
            <a:r>
              <a:rPr lang="en-US" altLang="zh-CN" sz="2400" dirty="0" err="1">
                <a:latin typeface="Arial Unicode MS" panose="020B0604020202020204" charset="-122"/>
              </a:rPr>
              <a:t>xtick</a:t>
            </a:r>
            <a:r>
              <a:rPr lang="en-US" altLang="zh-CN" sz="2400" dirty="0">
                <a:latin typeface="Arial Unicode MS" panose="020B0604020202020204" charset="-122"/>
              </a:rPr>
              <a:t> labels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402" y="788504"/>
            <a:ext cx="5925926" cy="5280991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742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5849" y="267432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function makes a bar plot with the bound rectangle of size (x −width/2; x + width/2; bottom; bottom + height). </a:t>
            </a:r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89" y="975918"/>
            <a:ext cx="5438769" cy="542814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3029515"/>
            <a:ext cx="6365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Multiple bar charts side by side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489" y="150614"/>
            <a:ext cx="6689233" cy="3278386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9797" y="3528119"/>
            <a:ext cx="4917579" cy="3278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48686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3029515"/>
            <a:ext cx="6365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Multiple bar charts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775" y="0"/>
            <a:ext cx="60100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Imperative vs. Object-oriented (OO) </a:t>
            </a:r>
          </a:p>
        </p:txBody>
      </p:sp>
      <p:sp>
        <p:nvSpPr>
          <p:cNvPr id="6" name="矩形 5"/>
          <p:cNvSpPr/>
          <p:nvPr/>
        </p:nvSpPr>
        <p:spPr>
          <a:xfrm>
            <a:off x="537882" y="1922494"/>
            <a:ext cx="1112071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 Unicode MS" panose="020B0604020202020204" charset="-122"/>
              </a:rPr>
              <a:t>Matplotlib supports both object-oriented and imperative syntax for plotting. </a:t>
            </a:r>
          </a:p>
          <a:p>
            <a:endParaRPr lang="en-US" altLang="zh-CN" sz="2800" dirty="0">
              <a:latin typeface="Arial Unicode MS" panose="020B0604020202020204" charset="-122"/>
            </a:endParaRPr>
          </a:p>
          <a:p>
            <a:r>
              <a:rPr lang="en-US" altLang="zh-CN" sz="2800" dirty="0">
                <a:latin typeface="Arial Unicode MS" panose="020B0604020202020204" charset="-122"/>
              </a:rPr>
              <a:t>The </a:t>
            </a:r>
            <a:r>
              <a:rPr lang="en-US" altLang="zh-CN" sz="2800" b="1" dirty="0">
                <a:solidFill>
                  <a:schemeClr val="accent2"/>
                </a:solidFill>
                <a:latin typeface="Arial Unicode MS" panose="020B0604020202020204" charset="-122"/>
              </a:rPr>
              <a:t>imperative syntax</a:t>
            </a:r>
            <a:r>
              <a:rPr lang="zh-CN" altLang="en-US" sz="2800" b="1" dirty="0">
                <a:solidFill>
                  <a:schemeClr val="accent2"/>
                </a:solidFill>
                <a:latin typeface="Arial Unicode MS" panose="020B0604020202020204" charset="-122"/>
              </a:rPr>
              <a:t>（命令式编程）</a:t>
            </a:r>
            <a:r>
              <a:rPr lang="en-US" altLang="zh-CN" sz="2800" dirty="0">
                <a:latin typeface="Arial Unicode MS" panose="020B0604020202020204" charset="-122"/>
              </a:rPr>
              <a:t>(sometimes called 'state-machine' syntax) issues a string of commands all of which act on the 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most recent figure </a:t>
            </a:r>
            <a:r>
              <a:rPr lang="en-US" altLang="zh-CN" sz="2800" dirty="0">
                <a:latin typeface="Arial Unicode MS" panose="020B0604020202020204" charset="-122"/>
              </a:rPr>
              <a:t>or axis </a:t>
            </a:r>
          </a:p>
          <a:p>
            <a:endParaRPr lang="en-US" altLang="zh-CN" sz="2800" dirty="0">
              <a:latin typeface="Arial Unicode MS" panose="020B0604020202020204" charset="-122"/>
            </a:endParaRPr>
          </a:p>
          <a:p>
            <a:r>
              <a:rPr lang="en-US" altLang="zh-CN" sz="2800" dirty="0">
                <a:latin typeface="Arial Unicode MS" panose="020B0604020202020204" charset="-122"/>
              </a:rPr>
              <a:t>The </a:t>
            </a:r>
            <a:r>
              <a:rPr lang="en-US" altLang="zh-CN" sz="2800" b="1" dirty="0">
                <a:solidFill>
                  <a:schemeClr val="accent2"/>
                </a:solidFill>
                <a:latin typeface="Arial Unicode MS" panose="020B0604020202020204" charset="-122"/>
              </a:rPr>
              <a:t>object-oriented syntax</a:t>
            </a:r>
            <a:r>
              <a:rPr lang="en-US" altLang="zh-CN" sz="2800" dirty="0">
                <a:latin typeface="Arial Unicode MS" panose="020B0604020202020204" charset="-122"/>
              </a:rPr>
              <a:t>, on the other hand, explicitly acts on the objects (figure, axis, etc.) of interest. </a:t>
            </a:r>
            <a:r>
              <a:rPr lang="en-US" altLang="zh-CN" sz="2800" b="1" dirty="0">
                <a:solidFill>
                  <a:srgbClr val="FF0000"/>
                </a:solidFill>
                <a:latin typeface="Arial Unicode MS" panose="020B0604020202020204" charset="-122"/>
              </a:rPr>
              <a:t>Recommended</a:t>
            </a:r>
          </a:p>
          <a:p>
            <a:endParaRPr lang="en-US" altLang="zh-CN" sz="28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5040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3029515"/>
            <a:ext cx="63656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Stacked bar graph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0" y="347576"/>
            <a:ext cx="7128524" cy="593892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Axes.bar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Make a bar plot.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4801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axes.bar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(x, height, width, bottom, align,</a:t>
            </a:r>
          </a:p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xerr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yerror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</a:t>
            </a:r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ecolor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capsize)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3029515"/>
            <a:ext cx="57457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Adding error bars:</a:t>
            </a:r>
          </a:p>
          <a:p>
            <a:r>
              <a:rPr lang="en-US" altLang="zh-CN" sz="2000" dirty="0" err="1"/>
              <a:t>xerr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yerr</a:t>
            </a:r>
            <a:r>
              <a:rPr lang="en-US" altLang="zh-CN" sz="2000" dirty="0"/>
              <a:t> : float or array-like of shape(N,) </a:t>
            </a:r>
          </a:p>
          <a:p>
            <a:r>
              <a:rPr lang="en-US" altLang="zh-CN" sz="2000" dirty="0"/>
              <a:t>The values are +/- sizes relative to the data:</a:t>
            </a:r>
          </a:p>
          <a:p>
            <a:endParaRPr lang="en-US" altLang="zh-CN" sz="2000" dirty="0"/>
          </a:p>
          <a:p>
            <a:r>
              <a:rPr lang="en-US" altLang="zh-CN" sz="2000" dirty="0" err="1"/>
              <a:t>ecolor</a:t>
            </a:r>
            <a:r>
              <a:rPr lang="en-US" altLang="zh-CN" sz="2000" dirty="0"/>
              <a:t> : color or list of color, default: 'black' The line color of the </a:t>
            </a:r>
            <a:r>
              <a:rPr lang="en-US" altLang="zh-CN" sz="2000" dirty="0" err="1"/>
              <a:t>errorbars</a:t>
            </a:r>
            <a:r>
              <a:rPr lang="en-US" altLang="zh-CN" sz="2000" dirty="0"/>
              <a:t>.</a:t>
            </a:r>
          </a:p>
          <a:p>
            <a:endParaRPr lang="en-US" altLang="zh-CN" sz="2000" dirty="0"/>
          </a:p>
          <a:p>
            <a:r>
              <a:rPr lang="en-US" altLang="zh-CN" sz="2000" dirty="0"/>
              <a:t>capsize : float; </a:t>
            </a:r>
          </a:p>
          <a:p>
            <a:r>
              <a:rPr lang="en-US" altLang="zh-CN" sz="2000" dirty="0"/>
              <a:t>The length of the error bar caps in points. </a:t>
            </a:r>
            <a:br>
              <a:rPr lang="en-US" altLang="zh-CN" sz="2000" dirty="0"/>
            </a:br>
            <a:endParaRPr lang="en-US" altLang="zh-CN" sz="20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66" y="0"/>
            <a:ext cx="61722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Axes.hist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histogram plot. </a:t>
            </a:r>
            <a:br>
              <a:rPr lang="en-US" altLang="zh-CN" sz="2000" b="1" dirty="0">
                <a:latin typeface="Arial Unicode MS" panose="020B0604020202020204" charset="-122"/>
              </a:rPr>
            </a:br>
            <a:endParaRPr lang="en-US" altLang="zh-CN" sz="2400" b="1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2170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axes.hist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(x, bins)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2717864"/>
            <a:ext cx="531242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A histogram is an accurate representation of </a:t>
            </a:r>
            <a:r>
              <a:rPr lang="en-US" altLang="zh-CN" sz="2000" b="1" dirty="0">
                <a:latin typeface="Arial Unicode MS" panose="020B0604020202020204" charset="-122"/>
              </a:rPr>
              <a:t>the distribution of numerical data</a:t>
            </a:r>
            <a:r>
              <a:rPr lang="en-US" altLang="zh-CN" sz="2000" dirty="0">
                <a:latin typeface="Arial Unicode MS" panose="020B0604020202020204" charset="-122"/>
              </a:rPr>
              <a:t>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To construct a histogram: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 Unicode MS" panose="020B0604020202020204" charset="-122"/>
              </a:rPr>
              <a:t>Bin the range of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 Unicode MS" panose="020B0604020202020204" charset="-122"/>
              </a:rPr>
              <a:t>Divide the entire range of values into a series of intervals.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 Unicode MS" panose="020B0604020202020204" charset="-122"/>
              </a:rPr>
              <a:t>Count how many values fall into each interval.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/>
              <a:t>bins</a:t>
            </a:r>
            <a:r>
              <a:rPr lang="en-US" altLang="zh-CN" sz="2000" dirty="0"/>
              <a:t> : int or sequence or str; If *bins* is an integer, it defines the number of equal-width bins in the range</a:t>
            </a:r>
            <a:r>
              <a:rPr lang="en-US" altLang="zh-CN" sz="2000" dirty="0">
                <a:latin typeface="Arial Unicode MS" panose="020B0604020202020204" charset="-122"/>
              </a:rPr>
              <a:t/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275" y="291307"/>
            <a:ext cx="6400800" cy="1473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605799" y="1797784"/>
            <a:ext cx="64003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np.random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.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normal(loc=0.0, scale=1.0, size=None)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Draw random samples from a normal distribution.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: mean; </a:t>
            </a:r>
            <a:r>
              <a:rPr lang="en-US" altLang="zh-CN" sz="2000" b="1" dirty="0">
                <a:latin typeface="Arial Unicode MS" panose="020B0604020202020204" charset="-122"/>
              </a:rPr>
              <a:t>scale</a:t>
            </a:r>
            <a:r>
              <a:rPr lang="en-US" altLang="zh-CN" sz="2000" dirty="0">
                <a:latin typeface="Arial Unicode MS" panose="020B0604020202020204" charset="-122"/>
              </a:rPr>
              <a:t>: Standard deviation; </a:t>
            </a:r>
            <a:r>
              <a:rPr lang="en-US" altLang="zh-CN" sz="2000" b="1" dirty="0">
                <a:latin typeface="Arial Unicode MS" panose="020B0604020202020204" charset="-122"/>
              </a:rPr>
              <a:t>size</a:t>
            </a:r>
            <a:r>
              <a:rPr lang="en-US" altLang="zh-CN" sz="2000" dirty="0">
                <a:latin typeface="Arial Unicode MS" panose="020B0604020202020204" charset="-122"/>
              </a:rPr>
              <a:t>: number of values</a:t>
            </a:r>
          </a:p>
          <a:p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08" y="3429000"/>
            <a:ext cx="3560668" cy="333431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Axes.hist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histogram plot. </a:t>
            </a:r>
            <a:br>
              <a:rPr lang="en-US" altLang="zh-CN" sz="2000" b="1" dirty="0">
                <a:latin typeface="Arial Unicode MS" panose="020B0604020202020204" charset="-122"/>
              </a:rPr>
            </a:br>
            <a:endParaRPr lang="en-US" altLang="zh-CN" sz="2400" b="1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2170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axes.hist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(x, bins) 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2717864"/>
            <a:ext cx="531242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A histogram is an accurate representation of </a:t>
            </a:r>
            <a:r>
              <a:rPr lang="en-US" altLang="zh-CN" sz="2000" b="1" dirty="0">
                <a:latin typeface="Arial Unicode MS" panose="020B0604020202020204" charset="-122"/>
              </a:rPr>
              <a:t>the distribution of numerical data</a:t>
            </a:r>
            <a:r>
              <a:rPr lang="en-US" altLang="zh-CN" sz="2000" dirty="0">
                <a:latin typeface="Arial Unicode MS" panose="020B0604020202020204" charset="-122"/>
              </a:rPr>
              <a:t>. 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400" dirty="0">
                <a:latin typeface="Arial Unicode MS" panose="020B0604020202020204" charset="-122"/>
              </a:rPr>
              <a:t>Change number of bins</a:t>
            </a:r>
            <a:br>
              <a:rPr lang="en-US" altLang="zh-CN" sz="2400" dirty="0">
                <a:latin typeface="Arial Unicode MS" panose="020B0604020202020204" charset="-122"/>
              </a:rPr>
            </a:br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05799" y="1797784"/>
            <a:ext cx="64003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np.random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.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normal(loc=0.0, scale=1.0, size=None)</a:t>
            </a:r>
          </a:p>
          <a:p>
            <a:r>
              <a:rPr lang="en-US" altLang="zh-CN" sz="2000" dirty="0">
                <a:latin typeface="Arial Unicode MS" panose="020B0604020202020204" charset="-122"/>
              </a:rPr>
              <a:t>Draw random samples from a normal distribution.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loc</a:t>
            </a:r>
            <a:r>
              <a:rPr lang="en-US" altLang="zh-CN" sz="2000" dirty="0">
                <a:latin typeface="Arial Unicode MS" panose="020B0604020202020204" charset="-122"/>
              </a:rPr>
              <a:t>: mean; </a:t>
            </a:r>
            <a:r>
              <a:rPr lang="en-US" altLang="zh-CN" sz="2000" b="1" dirty="0">
                <a:latin typeface="Arial Unicode MS" panose="020B0604020202020204" charset="-122"/>
              </a:rPr>
              <a:t>scale</a:t>
            </a:r>
            <a:r>
              <a:rPr lang="en-US" altLang="zh-CN" sz="2000" dirty="0">
                <a:latin typeface="Arial Unicode MS" panose="020B0604020202020204" charset="-122"/>
              </a:rPr>
              <a:t>: Standard deviation; </a:t>
            </a:r>
            <a:r>
              <a:rPr lang="en-US" altLang="zh-CN" sz="2000" b="1" dirty="0">
                <a:latin typeface="Arial Unicode MS" panose="020B0604020202020204" charset="-122"/>
              </a:rPr>
              <a:t>size</a:t>
            </a:r>
            <a:r>
              <a:rPr lang="en-US" altLang="zh-CN" sz="2000" dirty="0">
                <a:latin typeface="Arial Unicode MS" panose="020B0604020202020204" charset="-122"/>
              </a:rPr>
              <a:t>: number of values</a:t>
            </a:r>
          </a:p>
          <a:p>
            <a:endParaRPr lang="en-US" altLang="zh-CN" sz="2000" dirty="0">
              <a:effectLst/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350" y="239226"/>
            <a:ext cx="6527800" cy="1485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727" y="3419260"/>
            <a:ext cx="3526239" cy="343874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Axes.pie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Plot a pie chart.</a:t>
            </a:r>
            <a:endParaRPr lang="en-US" altLang="zh-CN" sz="2400" b="1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5849" y="2260074"/>
            <a:ext cx="49808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ax.pie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x, explode=None, labels=None,,..)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  <a:effectLst/>
              <a:latin typeface="Arial Unicode MS" panose="020B0604020202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5849" y="3029515"/>
            <a:ext cx="636567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x </a:t>
            </a:r>
            <a:r>
              <a:rPr lang="en-US" altLang="zh-CN" sz="2000" dirty="0">
                <a:latin typeface="Arial Unicode MS" panose="020B0604020202020204" charset="-122"/>
              </a:rPr>
              <a:t>: 1D array-like; The wedge sizes.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labels</a:t>
            </a:r>
            <a:r>
              <a:rPr lang="en-US" altLang="zh-CN" sz="2000" dirty="0">
                <a:latin typeface="Arial Unicode MS" panose="020B0604020202020204" charset="-122"/>
              </a:rPr>
              <a:t> : list; A sequence of strings providing the labels for each wedge.</a:t>
            </a: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 err="1">
                <a:latin typeface="Arial Unicode MS" panose="020B0604020202020204" charset="-122"/>
              </a:rPr>
              <a:t>autopct</a:t>
            </a:r>
            <a:r>
              <a:rPr lang="en-US" altLang="zh-CN" sz="2000" dirty="0">
                <a:latin typeface="Arial Unicode MS" panose="020B0604020202020204" charset="-122"/>
              </a:rPr>
              <a:t> : a string or function used to label the wedges with their numeric value. The label will be placed inside the wedge.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9" y="2701700"/>
            <a:ext cx="4305300" cy="3479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5580" y="964975"/>
            <a:ext cx="5751139" cy="145142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Axes.boxplot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box plot.</a:t>
            </a: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 A </a:t>
            </a:r>
            <a:r>
              <a:rPr lang="en-US" altLang="zh-CN" sz="2000" b="1" dirty="0">
                <a:latin typeface="Arial Unicode MS" panose="020B0604020202020204" charset="-122"/>
              </a:rPr>
              <a:t>box plot </a:t>
            </a:r>
            <a:r>
              <a:rPr lang="en-US" altLang="zh-CN" sz="2000" dirty="0">
                <a:latin typeface="Arial Unicode MS" panose="020B0604020202020204" charset="-122"/>
              </a:rPr>
              <a:t>which is also known as a </a:t>
            </a:r>
            <a:r>
              <a:rPr lang="en-US" altLang="zh-CN" sz="2000" b="1" dirty="0">
                <a:latin typeface="Arial Unicode MS" panose="020B0604020202020204" charset="-122"/>
              </a:rPr>
              <a:t>whisker plot </a:t>
            </a:r>
            <a:r>
              <a:rPr lang="en-US" altLang="zh-CN" sz="2000" dirty="0">
                <a:latin typeface="Arial Unicode MS" panose="020B0604020202020204" charset="-122"/>
              </a:rPr>
              <a:t>displays a summary of a set of data containing the </a:t>
            </a:r>
            <a:r>
              <a:rPr lang="en-US" altLang="zh-CN" sz="2000" b="1" dirty="0">
                <a:latin typeface="Arial Unicode MS" panose="020B0604020202020204" charset="-122"/>
              </a:rPr>
              <a:t>minimum</a:t>
            </a:r>
            <a:r>
              <a:rPr lang="en-US" altLang="zh-CN" sz="2000" dirty="0">
                <a:latin typeface="Arial Unicode MS" panose="020B0604020202020204" charset="-122"/>
              </a:rPr>
              <a:t>, </a:t>
            </a:r>
            <a:r>
              <a:rPr lang="en-US" altLang="zh-CN" sz="2000" b="1" dirty="0">
                <a:latin typeface="Arial Unicode MS" panose="020B0604020202020204" charset="-122"/>
              </a:rPr>
              <a:t>first quartile</a:t>
            </a:r>
            <a:r>
              <a:rPr lang="en-US" altLang="zh-CN" sz="2000" dirty="0">
                <a:latin typeface="Arial Unicode MS" panose="020B0604020202020204" charset="-122"/>
              </a:rPr>
              <a:t>, </a:t>
            </a:r>
            <a:r>
              <a:rPr lang="en-US" altLang="zh-CN" sz="2000" b="1" dirty="0">
                <a:latin typeface="Arial Unicode MS" panose="020B0604020202020204" charset="-122"/>
              </a:rPr>
              <a:t>median</a:t>
            </a:r>
            <a:r>
              <a:rPr lang="en-US" altLang="zh-CN" sz="2000" dirty="0">
                <a:latin typeface="Arial Unicode MS" panose="020B0604020202020204" charset="-122"/>
              </a:rPr>
              <a:t>, </a:t>
            </a:r>
            <a:r>
              <a:rPr lang="en-US" altLang="zh-CN" sz="2000" b="1" dirty="0">
                <a:latin typeface="Arial Unicode MS" panose="020B0604020202020204" charset="-122"/>
              </a:rPr>
              <a:t>third quartile</a:t>
            </a:r>
            <a:r>
              <a:rPr lang="en-US" altLang="zh-CN" sz="2000" dirty="0">
                <a:latin typeface="Arial Unicode MS" panose="020B0604020202020204" charset="-122"/>
              </a:rPr>
              <a:t>, and </a:t>
            </a:r>
            <a:r>
              <a:rPr lang="en-US" altLang="zh-CN" sz="2000" b="1" dirty="0">
                <a:latin typeface="Arial Unicode MS" panose="020B0604020202020204" charset="-122"/>
              </a:rPr>
              <a:t>maximum</a:t>
            </a:r>
            <a:r>
              <a:rPr lang="en-US" altLang="zh-CN" sz="2000" dirty="0">
                <a:latin typeface="Arial Unicode MS" panose="020B0604020202020204" charset="-122"/>
              </a:rPr>
              <a:t>. In a box plot, we draw a box from the first quartile to the third quartile. A vertical line goes through the box at the median. The whiskers go from each quartile to the minimum or maximum. </a:t>
            </a:r>
          </a:p>
          <a:p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312" y="4212197"/>
            <a:ext cx="4861657" cy="191022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Axes.boxplot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Make a box plot.</a:t>
            </a:r>
          </a:p>
          <a:p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0324" y="2460128"/>
            <a:ext cx="43788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ax.boxplot(x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…,</a:t>
            </a:r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271" y="1690688"/>
            <a:ext cx="5283200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77" y="3062288"/>
            <a:ext cx="3836988" cy="34755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7255" y="3429000"/>
            <a:ext cx="43788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Unicode MS" panose="020B0604020202020204" charset="-122"/>
              </a:rPr>
              <a:t>x : Array or a sequence of vectors. The input data.</a:t>
            </a:r>
            <a:endParaRPr lang="zh-CN" altLang="en-US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</a:t>
            </a:r>
            <a:r>
              <a:rPr lang="en-US" altLang="zh-CN" dirty="0" err="1"/>
              <a:t>violinplot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50324" y="1690688"/>
            <a:ext cx="9287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Make a violin plot.</a:t>
            </a:r>
          </a:p>
          <a:p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0324" y="2460128"/>
            <a:ext cx="584191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Violin plots are similar to box plots, except that they also show </a:t>
            </a:r>
            <a:r>
              <a:rPr lang="en-US" altLang="zh-CN" sz="2400" b="1" dirty="0"/>
              <a:t>the probability density of the data </a:t>
            </a:r>
            <a:r>
              <a:rPr lang="en-US" altLang="zh-CN" sz="2400" dirty="0"/>
              <a:t>at different values. A violin plot is more informative than a plain box plot. </a:t>
            </a:r>
          </a:p>
          <a:p>
            <a:endParaRPr lang="en-US" altLang="zh-CN" sz="2400" dirty="0"/>
          </a:p>
          <a:p>
            <a:r>
              <a:rPr lang="en-US" altLang="zh-CN" sz="2400" dirty="0"/>
              <a:t>In fact while a box plot only shows summary statistics such as mean/median and interquartile ranges, the violin plot shows the </a:t>
            </a:r>
            <a:r>
              <a:rPr lang="en-US" altLang="zh-CN" sz="2400" b="1" dirty="0"/>
              <a:t>full distribution of the data</a:t>
            </a:r>
            <a:r>
              <a:rPr lang="en-US" altLang="zh-CN" sz="2400" dirty="0"/>
              <a:t>. </a:t>
            </a:r>
          </a:p>
          <a:p>
            <a:endParaRPr lang="en-US" altLang="zh-CN" sz="2400" dirty="0"/>
          </a:p>
          <a:p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940" y="1916112"/>
            <a:ext cx="36576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</a:t>
            </a:r>
            <a:r>
              <a:rPr lang="en-US" altLang="zh-CN" dirty="0" err="1"/>
              <a:t>violinplot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2825" y="1799733"/>
            <a:ext cx="92870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Arial Unicode MS" panose="020B0604020202020204" charset="-122"/>
              </a:rPr>
              <a:t>Make a violin plot.</a:t>
            </a:r>
          </a:p>
          <a:p>
            <a:endParaRPr lang="en-US" altLang="zh-CN" sz="2800" b="1" dirty="0">
              <a:latin typeface="Arial Unicode MS" panose="020B0604020202020204" charset="-122"/>
            </a:endParaRPr>
          </a:p>
          <a:p>
            <a:endParaRPr lang="en-US" altLang="zh-CN" sz="2800" b="1" dirty="0">
              <a:latin typeface="Arial Unicode MS" panose="020B0604020202020204" charset="-122"/>
            </a:endParaRPr>
          </a:p>
          <a:p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violin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plot(x</a:t>
            </a: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…,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  <a:endParaRPr lang="en-US" altLang="zh-CN" sz="2800" b="1" dirty="0">
              <a:latin typeface="Arial Unicode MS" panose="020B0604020202020204" charset="-122"/>
            </a:endParaRPr>
          </a:p>
          <a:p>
            <a:endParaRPr lang="en-US" altLang="zh-CN" sz="2800" dirty="0">
              <a:effectLst/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77" y="1799733"/>
            <a:ext cx="5321300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997" y="3286729"/>
            <a:ext cx="3530600" cy="3175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5226" y="3841750"/>
            <a:ext cx="4378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x : Array or a sequence of vectors. The input data.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</a:t>
            </a:r>
            <a:r>
              <a:rPr lang="en-US" altLang="zh-CN" dirty="0" err="1"/>
              <a:t>stackplot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9696" y="1918771"/>
            <a:ext cx="928705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Make a stack plot.</a:t>
            </a:r>
          </a:p>
          <a:p>
            <a:endParaRPr lang="en-US" altLang="zh-CN" sz="2000" b="1" dirty="0">
              <a:latin typeface="Arial Unicode MS" panose="020B0604020202020204" charset="-122"/>
            </a:endParaRPr>
          </a:p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ax.stackplot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(x, …,)</a:t>
            </a:r>
          </a:p>
          <a:p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27255" y="3429000"/>
            <a:ext cx="43788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x : Array or a sequence of vectors. The input data.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06130" y="2808574"/>
            <a:ext cx="618705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Stackplots</a:t>
            </a:r>
            <a:r>
              <a:rPr lang="en-US" altLang="zh-CN" sz="2400" dirty="0">
                <a:latin typeface="Arial Unicode MS" panose="020B0604020202020204" charset="-122"/>
              </a:rPr>
              <a:t> draw multiple datasets as vertically stacked areas. This is useful when the individual data values and additionally their cumulative value are of interest.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20585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 Unicode MS" panose="020B0604020202020204" charset="-122"/>
              </a:rPr>
              <a:t>class</a:t>
            </a:r>
            <a:r>
              <a:rPr lang="en-US" altLang="zh-CN" sz="2800" b="1" dirty="0">
                <a:solidFill>
                  <a:schemeClr val="accent2"/>
                </a:solidFill>
                <a:latin typeface="Arial Unicode MS" panose="020B0604020202020204" charset="-122"/>
              </a:rPr>
              <a:t> 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</a:t>
            </a:r>
          </a:p>
          <a:p>
            <a:endParaRPr lang="zh-CN" altLang="en-US" sz="28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8117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 Unicode MS" panose="020B0604020202020204" charset="-122"/>
              </a:rPr>
              <a:t>class</a:t>
            </a:r>
            <a:r>
              <a:rPr lang="en-US" altLang="zh-CN" sz="2800" b="1" dirty="0">
                <a:solidFill>
                  <a:schemeClr val="accent2"/>
                </a:solidFill>
                <a:latin typeface="Arial Unicode MS" panose="020B0604020202020204" charset="-122"/>
              </a:rPr>
              <a:t> 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Axes</a:t>
            </a:r>
          </a:p>
          <a:p>
            <a:endParaRPr lang="zh-CN" altLang="en-US" sz="28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Axes.</a:t>
            </a:r>
            <a:r>
              <a:rPr lang="en-US" altLang="zh-CN" dirty="0" err="1"/>
              <a:t>stackplot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19696" y="1918771"/>
            <a:ext cx="9287052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ax.stackplot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(x, …,)</a:t>
            </a:r>
          </a:p>
          <a:p>
            <a:endParaRPr lang="en-US" altLang="zh-CN" sz="20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endParaRPr lang="en-US" altLang="zh-CN" sz="2400" dirty="0">
              <a:effectLst/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143" y="1690688"/>
            <a:ext cx="7010657" cy="11906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429000"/>
            <a:ext cx="6595654" cy="1851604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65" y="3016251"/>
            <a:ext cx="4755739" cy="365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6850" y="2060078"/>
            <a:ext cx="5159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plt.subplots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=1,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=1)</a:t>
            </a: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400" b="1" dirty="0">
                <a:latin typeface="Arial Unicode MS" panose="020B0604020202020204" charset="-122"/>
              </a:rPr>
              <a:t>Create a figure and a set of subplots axes;</a:t>
            </a:r>
          </a:p>
          <a:p>
            <a:r>
              <a:rPr kumimoji="1" lang="en-US" altLang="zh-CN" sz="2400" b="1" dirty="0">
                <a:latin typeface="Arial Unicode MS" panose="020B0604020202020204" charset="-122"/>
              </a:rPr>
              <a:t>Return a Figure and Axes</a:t>
            </a:r>
            <a:endParaRPr kumimoji="1" lang="zh-CN" altLang="en-US" sz="2400" b="1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417" y="2060078"/>
            <a:ext cx="5938921" cy="4432797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6850" y="2060078"/>
            <a:ext cx="5159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plt.subplots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=1,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=1)</a:t>
            </a: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400" b="1" dirty="0">
                <a:latin typeface="Arial Unicode MS" panose="020B0604020202020204" charset="-122"/>
              </a:rPr>
              <a:t>Create a figure and a set of subplots axes;</a:t>
            </a:r>
          </a:p>
          <a:p>
            <a:r>
              <a:rPr kumimoji="1" lang="en-US" altLang="zh-CN" sz="2400" b="1" dirty="0">
                <a:latin typeface="Arial Unicode MS" panose="020B0604020202020204" charset="-122"/>
              </a:rPr>
              <a:t>Return a Figure and Axes</a:t>
            </a:r>
            <a:endParaRPr kumimoji="1" lang="zh-CN" altLang="en-US" sz="24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636" y="1865993"/>
            <a:ext cx="5641382" cy="385989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26" y="1423058"/>
            <a:ext cx="5641382" cy="47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1690688"/>
            <a:ext cx="1074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.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tight_layout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(*,</a:t>
            </a:r>
            <a:r>
              <a:rPr lang="en-US" altLang="zh-CN" sz="2400" dirty="0">
                <a:latin typeface="Arial Unicode MS" panose="020B0604020202020204" charset="-122"/>
              </a:rPr>
              <a:t> 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60C6C8"/>
                </a:solidFill>
                <a:effectLst/>
                <a:latin typeface="Arial Unicode MS" panose="020B0604020202020204" charset="-122"/>
              </a:rPr>
              <a:t>1.08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h_pad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w_pad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rect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)</a:t>
            </a:r>
          </a:p>
          <a:p>
            <a:r>
              <a:rPr lang="en-US" altLang="zh-CN" sz="2400" dirty="0">
                <a:latin typeface="Arial Unicode MS" panose="020B0604020202020204" charset="-122"/>
              </a:rPr>
              <a:t>Adjust the padding between and around subplots.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646025"/>
            <a:ext cx="5381080" cy="3971190"/>
          </a:xfrm>
          <a:prstGeom prst="rect">
            <a:avLst/>
          </a:prstGeom>
        </p:spPr>
      </p:pic>
      <p:pic>
        <p:nvPicPr>
          <p:cNvPr id="4098" name="Picture 2" descr="图表, 折线图&#10;&#10;描述已自动生成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1684"/>
            <a:ext cx="5588000" cy="42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3414" y="1506022"/>
            <a:ext cx="11453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S</a:t>
            </a:r>
            <a:r>
              <a:rPr lang="en-US" altLang="zh-CN" sz="2400" b="0" i="0" dirty="0">
                <a:effectLst/>
                <a:latin typeface="Arial Unicode MS" panose="020B0604020202020204" charset="-122"/>
              </a:rPr>
              <a:t>imilar to </a:t>
            </a:r>
            <a:r>
              <a:rPr lang="en-US" altLang="zh-CN" sz="24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tight_layout</a:t>
            </a:r>
            <a:r>
              <a:rPr lang="en-US" altLang="zh-CN" sz="2400" b="0" i="0" dirty="0">
                <a:effectLst/>
                <a:latin typeface="Arial Unicode MS" panose="020B0604020202020204" charset="-122"/>
              </a:rPr>
              <a:t>,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constrained_layout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400" dirty="0">
                <a:latin typeface="Arial Unicode MS" panose="020B0604020202020204" charset="-122"/>
              </a:rPr>
              <a:t>automatically adjusts subplots and decorations like legends and </a:t>
            </a:r>
            <a:r>
              <a:rPr lang="en-US" altLang="zh-CN" sz="2400" dirty="0" err="1">
                <a:latin typeface="Arial Unicode MS" panose="020B0604020202020204" charset="-122"/>
              </a:rPr>
              <a:t>colorbars</a:t>
            </a:r>
            <a:r>
              <a:rPr lang="en-US" altLang="zh-CN" sz="2400" dirty="0">
                <a:latin typeface="Arial Unicode MS" panose="020B0604020202020204" charset="-122"/>
              </a:rPr>
              <a:t> so that they fit in the figure window while still preserving, as best they can, the logical layout requested by the user.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7" y="2706351"/>
            <a:ext cx="6565900" cy="40513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27" y="2762927"/>
            <a:ext cx="5371479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3116" y="1690688"/>
            <a:ext cx="115257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Figure.add_subplot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**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kwargs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400" b="1" dirty="0">
                <a:latin typeface="Arial Unicode MS" panose="020B0604020202020204" charset="-122"/>
              </a:rPr>
              <a:t>Add an Axes to the figure as part of a subplot arrangement;</a:t>
            </a:r>
          </a:p>
          <a:p>
            <a:r>
              <a:rPr lang="en-US" altLang="zh-CN" sz="2400" b="1" dirty="0">
                <a:effectLst/>
                <a:latin typeface="Arial Unicode MS" panose="020B0604020202020204" charset="-122"/>
              </a:rPr>
              <a:t>*</a:t>
            </a:r>
            <a:r>
              <a:rPr lang="en-US" altLang="zh-CN" sz="2400" b="1" dirty="0" err="1">
                <a:effectLst/>
                <a:latin typeface="Arial Unicode MS" panose="020B0604020202020204" charset="-122"/>
              </a:rPr>
              <a:t>args</a:t>
            </a:r>
            <a:r>
              <a:rPr lang="en-US" altLang="zh-CN" sz="2400" b="1" dirty="0">
                <a:latin typeface="Arial Unicode MS" panose="020B0604020202020204" charset="-122"/>
              </a:rPr>
              <a:t>: 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int, (int, int, index), or </a:t>
            </a:r>
            <a:r>
              <a:rPr lang="en-US" altLang="zh-CN" sz="2400" i="1" strike="noStrike" dirty="0">
                <a:effectLst/>
                <a:latin typeface="Arial Unicode MS" panose="020B0604020202020204" charset="-122"/>
              </a:rPr>
              <a:t>SubplotSpec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, default: (1, 1, 1)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The position of the subplot described by one of three integers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(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). 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The subplot will take the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position on a grid with </a:t>
            </a:r>
            <a:r>
              <a:rPr lang="en-US" altLang="zh-CN" sz="2400" i="1" dirty="0" err="1">
                <a:effectLst/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rows and </a:t>
            </a:r>
            <a:r>
              <a:rPr lang="en-US" altLang="zh-CN" sz="2400" i="1" dirty="0" err="1">
                <a:effectLst/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columns. 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 starts at 1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 in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upper left corner 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and increases to the right.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can also be a two-tuple specifying the (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first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last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) indices (1-based, and including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last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) of the subplot, e.g.,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(3, 1, (1, 2)) makes a subplot that spans the upper 2/3 of the figure.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Arial Unicode MS" panose="020B0604020202020204" charset="-122"/>
              </a:rPr>
              <a:t>A 3-digit integer. The digits are interpreted as if given separately as three single-digit integers, i.e.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(235) is the same as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(2, 3, 5). Note that this can only be used if there are no more than 9 subplots.</a:t>
            </a:r>
          </a:p>
          <a:p>
            <a:endParaRPr kumimoji="1" lang="zh-CN" altLang="en-US" sz="24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1026" name="Picture 2" descr="用Python的matplotlib画股价图 - 知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" y="1717338"/>
            <a:ext cx="642112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188199" y="3328720"/>
            <a:ext cx="44260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More parameters</a:t>
            </a:r>
          </a:p>
          <a:p>
            <a:endParaRPr lang="en-US" altLang="zh-CN" sz="2400" dirty="0"/>
          </a:p>
          <a:p>
            <a:r>
              <a:rPr lang="zh-CN" altLang="en-US" sz="2400" dirty="0">
                <a:hlinkClick r:id="rId3"/>
              </a:rPr>
              <a:t>https://matplotlib.org/stable/api/figure_api.html#matplotlib.figure.Figure.add_subplot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049453" y="2476946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Figure.add_subplot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**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kwargs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8" y="1888652"/>
            <a:ext cx="5118100" cy="3657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118100" cy="40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2411" y="1690688"/>
            <a:ext cx="115071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: specifies the geometry of the grid that a subplot will be placed.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 Unicode MS" panose="020B0604020202020204" charset="-122"/>
              </a:rPr>
              <a:t>Multiple subplots using the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function. You can create the figure and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instance separately, then pass elements of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instance to the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add_subplot</a:t>
            </a:r>
            <a:r>
              <a:rPr lang="en-US" altLang="zh-CN" sz="24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latin typeface="Arial Unicode MS" panose="020B0604020202020204" charset="-122"/>
              </a:rPr>
              <a:t>method to create the axes objects. The elements of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are accessed in generally the same manner as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numpy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arrays</a:t>
            </a:r>
            <a:r>
              <a:rPr lang="en-US" altLang="zh-CN" sz="2400" dirty="0">
                <a:latin typeface="Arial Unicode MS" panose="020B0604020202020204" charset="-122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 Unicode MS" panose="020B0604020202020204" charset="-122"/>
              </a:rPr>
              <a:t>The power of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comes in being able to create subplots that span rows and columns, using the NumPy slice syntax for selecting the part of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each subplot will occupy.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Imperative vs. Object-oriented (OO)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4" y="1315844"/>
            <a:ext cx="5207568" cy="554215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90" y="2038911"/>
            <a:ext cx="5347196" cy="254886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77" y="1690687"/>
            <a:ext cx="5034845" cy="449714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45" y="1690687"/>
            <a:ext cx="5691536" cy="449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We can also use the convenience method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Figure.add_gridspec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latin typeface="Arial Unicode MS" panose="020B0604020202020204" charset="-122"/>
              </a:rPr>
              <a:t>instead of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gridspec.GridSpec</a:t>
            </a:r>
            <a:r>
              <a:rPr lang="en-US" altLang="zh-CN" sz="24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.</a:t>
            </a:r>
            <a:endParaRPr lang="en-US" altLang="zh-CN" sz="24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53" y="2660432"/>
            <a:ext cx="4978400" cy="37211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81" y="2241088"/>
            <a:ext cx="6045666" cy="45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When a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is explicitly used, you can adjust the layout parameters of subplots that are created from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. </a:t>
            </a: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653" y="2567851"/>
            <a:ext cx="10406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</a:rPr>
              <a:t>left, right, top, bottom </a:t>
            </a:r>
            <a:r>
              <a:rPr lang="en-US" altLang="zh-CN" i="1" dirty="0">
                <a:effectLst/>
              </a:rPr>
              <a:t>float, optional </a:t>
            </a:r>
            <a:r>
              <a:rPr lang="en-US" altLang="zh-CN" dirty="0">
                <a:effectLst/>
              </a:rPr>
              <a:t>Extent of the subplots as a fraction of figure width or height. Left cannot be larger than right, and bottom cannot be larger than top.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at draw time.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b="1" dirty="0" err="1">
                <a:effectLst/>
              </a:rPr>
              <a:t>wspace</a:t>
            </a:r>
            <a:r>
              <a:rPr lang="en-US" altLang="zh-CN" b="1" dirty="0">
                <a:effectLst/>
              </a:rPr>
              <a:t>,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-apple-system"/>
              </a:rPr>
              <a:t>hspace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i="1" dirty="0">
                <a:effectLst/>
              </a:rPr>
              <a:t>float, optional  </a:t>
            </a:r>
            <a:r>
              <a:rPr lang="en-US" altLang="zh-CN" dirty="0">
                <a:effectLst/>
              </a:rPr>
              <a:t>The amount of width/ height reserved for space between subplots, expressed as a fraction of the average axis width.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when necessary. 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76" y="4873143"/>
            <a:ext cx="5753100" cy="17399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49" y="4203700"/>
            <a:ext cx="35433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When a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is explicitly used, you can adjust the layout parameters of subplots that are created from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. </a:t>
            </a: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653" y="2567851"/>
            <a:ext cx="10406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</a:rPr>
              <a:t>left, right, top, bottom </a:t>
            </a:r>
            <a:r>
              <a:rPr lang="en-US" altLang="zh-CN" i="1" dirty="0">
                <a:effectLst/>
              </a:rPr>
              <a:t>float, optional </a:t>
            </a:r>
            <a:r>
              <a:rPr lang="en-US" altLang="zh-CN" dirty="0">
                <a:effectLst/>
              </a:rPr>
              <a:t>Extent of the subplots as a fraction of figure width or height. Left cannot be larger than right, and bottom cannot be larger than top.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at draw time.</a:t>
            </a:r>
          </a:p>
          <a:p>
            <a:endParaRPr lang="en-US" altLang="zh-CN" dirty="0">
              <a:effectLst/>
            </a:endParaRPr>
          </a:p>
          <a:p>
            <a:r>
              <a:rPr lang="en-US" altLang="zh-CN" b="1" dirty="0" err="1">
                <a:effectLst/>
              </a:rPr>
              <a:t>wspace</a:t>
            </a:r>
            <a:r>
              <a:rPr lang="en-US" altLang="zh-CN" b="1" dirty="0">
                <a:effectLst/>
              </a:rPr>
              <a:t>,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-apple-system"/>
              </a:rPr>
              <a:t>hspace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i="1" dirty="0">
                <a:effectLst/>
              </a:rPr>
              <a:t>float, optional  </a:t>
            </a:r>
            <a:r>
              <a:rPr lang="en-US" altLang="zh-CN" dirty="0">
                <a:effectLst/>
              </a:rPr>
              <a:t>The amount of width/ height reserved for space between subplots, expressed as a fraction of the average axis width.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when necessary. 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15" y="4778375"/>
            <a:ext cx="5626100" cy="17145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88" y="4414972"/>
            <a:ext cx="3242989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459098"/>
            <a:ext cx="5279159" cy="51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199419" cy="46419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242" y="365124"/>
            <a:ext cx="10515600" cy="1325563"/>
          </a:xfrm>
        </p:spPr>
        <p:txBody>
          <a:bodyPr/>
          <a:lstStyle/>
          <a:p>
            <a:r>
              <a:rPr lang="en-US" altLang="zh-CN" dirty="0"/>
              <a:t>Creating Figure objects</a:t>
            </a:r>
          </a:p>
        </p:txBody>
      </p:sp>
      <p:sp>
        <p:nvSpPr>
          <p:cNvPr id="3" name="矩形 2"/>
          <p:cNvSpPr/>
          <p:nvPr/>
        </p:nvSpPr>
        <p:spPr>
          <a:xfrm>
            <a:off x="259370" y="1942404"/>
            <a:ext cx="4716291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plt.figure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800" dirty="0" err="1">
                <a:latin typeface="Arial Unicode MS" panose="020B0604020202020204" charset="-122"/>
              </a:rPr>
              <a:t>figsize</a:t>
            </a:r>
            <a:r>
              <a:rPr lang="en-US" altLang="zh-CN" sz="2800" dirty="0">
                <a:latin typeface="Arial Unicode MS" panose="020B0604020202020204" charset="-122"/>
              </a:rPr>
              <a:t>=None,…</a:t>
            </a:r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  </a:t>
            </a:r>
          </a:p>
          <a:p>
            <a:endParaRPr lang="en-US" altLang="zh-CN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9370" y="2921168"/>
            <a:ext cx="10884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Create a new figure</a:t>
            </a:r>
          </a:p>
          <a:p>
            <a:endParaRPr lang="en-US" altLang="zh-CN" sz="2400" b="1" dirty="0">
              <a:latin typeface="Arial Unicode MS" panose="020B0604020202020204" charset="-122"/>
            </a:endParaRPr>
          </a:p>
          <a:p>
            <a:r>
              <a:rPr lang="en-US" altLang="zh-CN" sz="2400" b="1" dirty="0" err="1">
                <a:latin typeface="Arial Unicode MS" panose="020B0604020202020204" charset="-122"/>
              </a:rPr>
              <a:t>figsize</a:t>
            </a:r>
            <a:r>
              <a:rPr lang="en-US" altLang="zh-CN" sz="2400" dirty="0">
                <a:latin typeface="Arial Unicode MS" panose="020B0604020202020204" charset="-122"/>
              </a:rPr>
              <a:t> : (float, float); Width, height in inches.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089" y="977273"/>
            <a:ext cx="4863069" cy="5569324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YxZmIxNGRmZmFlMzI1ZDk3NzlkMTFkZjJkODVjMT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4569</Words>
  <Application>Microsoft Office PowerPoint</Application>
  <PresentationFormat>宽屏</PresentationFormat>
  <Paragraphs>742</Paragraphs>
  <Slides>85</Slides>
  <Notes>69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97" baseType="lpstr">
      <vt:lpstr>-apple-system</vt:lpstr>
      <vt:lpstr>Arial Unicode MS</vt:lpstr>
      <vt:lpstr>Avenir</vt:lpstr>
      <vt:lpstr>Courier</vt:lpstr>
      <vt:lpstr>Verdana,Bold</vt:lpstr>
      <vt:lpstr>等线</vt:lpstr>
      <vt:lpstr>等线 Light</vt:lpstr>
      <vt:lpstr>微软雅黑</vt:lpstr>
      <vt:lpstr>Arial</vt:lpstr>
      <vt:lpstr>Courier New</vt:lpstr>
      <vt:lpstr>Verdana</vt:lpstr>
      <vt:lpstr>Office 主题​​</vt:lpstr>
      <vt:lpstr>CS112: Introduction to Python programming</vt:lpstr>
      <vt:lpstr>Data Visualization</vt:lpstr>
      <vt:lpstr>Matplotlib</vt:lpstr>
      <vt:lpstr>Matplotlib</vt:lpstr>
      <vt:lpstr>A simple plot</vt:lpstr>
      <vt:lpstr>Imperative vs. Object-oriented (OO) </vt:lpstr>
      <vt:lpstr>Parts of a Figure</vt:lpstr>
      <vt:lpstr>Imperative vs. Object-oriented (OO) </vt:lpstr>
      <vt:lpstr>Creating Figure objects</vt:lpstr>
      <vt:lpstr>Adding axes to Figure</vt:lpstr>
      <vt:lpstr>Adding axes to Figure</vt:lpstr>
      <vt:lpstr>Adding axes to Figure</vt:lpstr>
      <vt:lpstr>Adding axes to Figure</vt:lpstr>
      <vt:lpstr>Axes: Types of Plots</vt:lpstr>
      <vt:lpstr>Axes: Types of Plots</vt:lpstr>
      <vt:lpstr>Axes.plot()</vt:lpstr>
      <vt:lpstr>Axes.plot()</vt:lpstr>
      <vt:lpstr>Axes.plot()</vt:lpstr>
      <vt:lpstr>Axes.plot()</vt:lpstr>
      <vt:lpstr>Axes.plot()</vt:lpstr>
      <vt:lpstr>Axes.plot()</vt:lpstr>
      <vt:lpstr>Parts of a Figure</vt:lpstr>
      <vt:lpstr>Formatting Axes</vt:lpstr>
      <vt:lpstr>Formatting Axes</vt:lpstr>
      <vt:lpstr>Formatting Axes</vt:lpstr>
      <vt:lpstr>Formatting Axes</vt:lpstr>
      <vt:lpstr>Parts of a Figure</vt:lpstr>
      <vt:lpstr>Formatting Axes</vt:lpstr>
      <vt:lpstr>Formatting Axes</vt:lpstr>
      <vt:lpstr>Formatting Axes</vt:lpstr>
      <vt:lpstr>Formatting Axes</vt:lpstr>
      <vt:lpstr>Formatting Axes</vt:lpstr>
      <vt:lpstr>Formatting Axes</vt:lpstr>
      <vt:lpstr>Formatting Axes</vt:lpstr>
      <vt:lpstr>Parts of a Figure</vt:lpstr>
      <vt:lpstr>Formatting Axes</vt:lpstr>
      <vt:lpstr>Parts of a Figure</vt:lpstr>
      <vt:lpstr>Formatting Axes</vt:lpstr>
      <vt:lpstr>Formatting Axes</vt:lpstr>
      <vt:lpstr>Formatting Axes</vt:lpstr>
      <vt:lpstr>Formatting Axes</vt:lpstr>
      <vt:lpstr>Twin Axes</vt:lpstr>
      <vt:lpstr>Saving Figures</vt:lpstr>
      <vt:lpstr>Axes: Types of Plots</vt:lpstr>
      <vt:lpstr>Axes: Types of Plots</vt:lpstr>
      <vt:lpstr>Axes.plot()</vt:lpstr>
      <vt:lpstr>Axes.errorbar()</vt:lpstr>
      <vt:lpstr>Axes.errorbar()</vt:lpstr>
      <vt:lpstr>Axes.scatter()</vt:lpstr>
      <vt:lpstr>Axes.scatter()</vt:lpstr>
      <vt:lpstr>Axes.annotate()</vt:lpstr>
      <vt:lpstr>Axes.annotate()</vt:lpstr>
      <vt:lpstr>Axes.annotate()</vt:lpstr>
      <vt:lpstr>Axes.bar()</vt:lpstr>
      <vt:lpstr>Axes.bar()</vt:lpstr>
      <vt:lpstr>Axes.bar()</vt:lpstr>
      <vt:lpstr>Axes.bar()</vt:lpstr>
      <vt:lpstr>Axes.bar()</vt:lpstr>
      <vt:lpstr>Axes.bar()</vt:lpstr>
      <vt:lpstr>Axes.bar()</vt:lpstr>
      <vt:lpstr>Axes.bar()</vt:lpstr>
      <vt:lpstr>Axes.hist()</vt:lpstr>
      <vt:lpstr>Axes.hist()</vt:lpstr>
      <vt:lpstr>Axes.pie()</vt:lpstr>
      <vt:lpstr>Axes.boxplot()</vt:lpstr>
      <vt:lpstr>Axes.boxplot()</vt:lpstr>
      <vt:lpstr>Axes.violinplot()</vt:lpstr>
      <vt:lpstr>Axes.violinplot()</vt:lpstr>
      <vt:lpstr>Axes.stackplot()</vt:lpstr>
      <vt:lpstr>Axes.stackplot()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MED5018: Introduction to biomedical Python programming</dc:title>
  <dc:creator>tian ruilin</dc:creator>
  <cp:lastModifiedBy>Wei</cp:lastModifiedBy>
  <cp:revision>939</cp:revision>
  <dcterms:created xsi:type="dcterms:W3CDTF">2021-08-17T02:37:00Z</dcterms:created>
  <dcterms:modified xsi:type="dcterms:W3CDTF">2024-05-13T13:58:54Z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3B8298D757F542ED8670D1DB3EB9A427_12</vt:lpwstr>
  </property>
  <property fmtid="{D5CDD505-2E9C-101B-9397-08002B2CF9AE}" pid="3" name="KSOProductBuildVer">
    <vt:lpwstr>2052-12.1.0.16729</vt:lpwstr>
  </property>
</Properties>
</file>